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46"/>
  </p:notesMasterIdLst>
  <p:sldIdLst>
    <p:sldId id="271" r:id="rId3"/>
    <p:sldId id="261" r:id="rId4"/>
    <p:sldId id="498" r:id="rId5"/>
    <p:sldId id="500" r:id="rId6"/>
    <p:sldId id="499" r:id="rId7"/>
    <p:sldId id="566" r:id="rId8"/>
    <p:sldId id="504" r:id="rId9"/>
    <p:sldId id="506" r:id="rId10"/>
    <p:sldId id="564" r:id="rId11"/>
    <p:sldId id="568" r:id="rId12"/>
    <p:sldId id="567" r:id="rId13"/>
    <p:sldId id="529" r:id="rId14"/>
    <p:sldId id="545" r:id="rId15"/>
    <p:sldId id="565" r:id="rId16"/>
    <p:sldId id="535" r:id="rId17"/>
    <p:sldId id="478" r:id="rId18"/>
    <p:sldId id="582" r:id="rId19"/>
    <p:sldId id="571" r:id="rId20"/>
    <p:sldId id="581" r:id="rId21"/>
    <p:sldId id="546" r:id="rId22"/>
    <p:sldId id="508" r:id="rId23"/>
    <p:sldId id="423" r:id="rId24"/>
    <p:sldId id="592" r:id="rId25"/>
    <p:sldId id="463" r:id="rId26"/>
    <p:sldId id="492" r:id="rId27"/>
    <p:sldId id="469" r:id="rId28"/>
    <p:sldId id="544" r:id="rId29"/>
    <p:sldId id="543" r:id="rId30"/>
    <p:sldId id="509" r:id="rId31"/>
    <p:sldId id="526" r:id="rId32"/>
    <p:sldId id="483" r:id="rId33"/>
    <p:sldId id="510" r:id="rId34"/>
    <p:sldId id="474" r:id="rId35"/>
    <p:sldId id="575" r:id="rId36"/>
    <p:sldId id="593" r:id="rId37"/>
    <p:sldId id="549" r:id="rId38"/>
    <p:sldId id="548" r:id="rId39"/>
    <p:sldId id="576" r:id="rId40"/>
    <p:sldId id="570" r:id="rId41"/>
    <p:sldId id="562" r:id="rId42"/>
    <p:sldId id="578" r:id="rId43"/>
    <p:sldId id="579" r:id="rId44"/>
    <p:sldId id="580" r:id="rId45"/>
  </p:sldIdLst>
  <p:sldSz cx="12192000" cy="6858000"/>
  <p:notesSz cx="6858000" cy="9144000"/>
  <p:embeddedFontLst>
    <p:embeddedFont>
      <p:font typeface="Cambria Math" panose="02040503050406030204" pitchFamily="18" charset="0"/>
      <p:regular r:id="rId47"/>
    </p:embeddedFont>
    <p:embeddedFont>
      <p:font typeface="나눔스퀘어" panose="020B0600000101010101" pitchFamily="50" charset="-127"/>
      <p:regular r:id="rId48"/>
      <p:bold r:id="rId49"/>
      <p:italic r:id="rId50"/>
      <p:boldItalic r:id="rId51"/>
    </p:embeddedFont>
    <p:embeddedFont>
      <p:font typeface="나눔스퀘어 Bold" panose="020B0600000101010101" pitchFamily="50" charset="-127"/>
      <p:regular r:id="rId52"/>
      <p:bold r:id="rId53"/>
      <p:italic r:id="rId54"/>
      <p:boldItalic r:id="rId55"/>
    </p:embeddedFont>
    <p:embeddedFont>
      <p:font typeface="나눔스퀘어 ExtraBold" panose="020B0600000101010101" pitchFamily="50" charset="-127"/>
      <p:regular r:id="rId56"/>
      <p:bold r:id="rId57"/>
      <p:italic r:id="rId58"/>
      <p:boldItalic r:id="rId59"/>
    </p:embeddedFont>
    <p:embeddedFont>
      <p:font typeface="맑은 고딕" panose="020B0503020000020004" pitchFamily="50" charset="-127"/>
      <p:regular r:id="rId60"/>
      <p:bold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D7E4FF"/>
    <a:srgbClr val="067A82"/>
    <a:srgbClr val="FFABAB"/>
    <a:srgbClr val="0000FF"/>
    <a:srgbClr val="DEEBF7"/>
    <a:srgbClr val="FF8F8F"/>
    <a:srgbClr val="FFA3A3"/>
    <a:srgbClr val="FF99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1" autoAdjust="0"/>
    <p:restoredTop sz="83290" autoAdjust="0"/>
  </p:normalViewPr>
  <p:slideViewPr>
    <p:cSldViewPr snapToGrid="0">
      <p:cViewPr varScale="1">
        <p:scale>
          <a:sx n="101" d="100"/>
          <a:sy n="101" d="100"/>
        </p:scale>
        <p:origin x="1320" y="67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3.xml"/><Relationship Id="rId61" Type="http://schemas.openxmlformats.org/officeDocument/2006/relationships/font" Target="fonts/font1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8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6B4F0-AEE2-4951-90CC-0A384C121DBD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2D542-DABB-4C15-B84D-79736C01E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14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417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79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60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6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520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5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05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110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951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525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26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164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3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1722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661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457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948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8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286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99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14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37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6672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40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1273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55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463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6846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325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099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4866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088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52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5835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4742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8323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915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5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398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40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58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36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67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44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645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D98EC-A822-481B-B411-FF304AA4B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FDDF83-52C8-4B7C-ABBE-B4061A7E3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7B5D0-3136-4629-8813-CA4BBDF6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34C43-AEF9-44CF-8B0A-5F968490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99D18-B3D1-495A-BF3E-3EF20B39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4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7DEF-D48F-42AA-B67E-FAF7139F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C90CF-8AD9-4E0E-B024-542613BA3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EF2F4-18D2-4A2F-BFD6-F5B8038C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4D0A6-1258-4155-88E3-95F3FE71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F5A8E-AB93-4157-945F-99817D16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82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17B0B-6272-444D-BCA3-D525AF68E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1CC80-6E99-4019-94AE-5C3B342E0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19F7A-B891-4D82-8D00-4D7CC5FC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9793CF-2B9D-4606-8A4F-A9FE7DC2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9DA92-A73D-4E62-A6AB-1D31722B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05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378FE-5CD3-432A-A512-89AC3676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855B1-7B69-483C-B4ED-536193895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DF3667-3E7D-4BA7-B1B1-FC7CBF6F0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A631E-2A90-403C-AEC5-C5680B36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A4634A-6951-4FD0-9DA1-C9ACA664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970AF5-FBA3-4CA2-A699-5A967E77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96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BC2C1-93EF-4292-8364-209BA669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0F344-6A57-436D-848A-61EDBAD8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2851DE-36BA-4FF7-BEA1-696BA19DF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DDB734-47F1-4890-9983-1BB120C8D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ACF488-4D07-44B7-838F-2143DBB74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9382B4-E813-42DD-89CD-1DCC6A2E9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B7A474-9D31-4B84-AAA8-BD09449A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2DCC61-A1E6-4F1A-8408-5D354F2A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70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BBD7-C0EE-465D-B92C-F8606A2E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7F4B32-9F8E-43A3-BBBF-C3903D5BC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541669-64F1-4CD8-9860-48910C26A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8C7E61-8C30-4B3C-ADA4-8E8AB801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18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515BC7-3DD9-4ED6-AE7F-E912EBC6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C14950-91E0-447B-BBB2-AF69E777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89269-E1CA-49D5-991B-E0887C16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46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7908E-EEE0-418A-8235-62EB739F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69ECC-F06F-49B0-8C76-EBDC7EAC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7B1E89-EAAA-448E-B69E-914A280DB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401962-F306-47D0-AC26-77782CA7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CD3ADF-9FD5-4BAB-9E17-62701D24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F06578-1EAB-4379-BE8A-F8627897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0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6652E-64D8-4F44-A796-AFC65BB7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DA08E4-6EFC-4385-A986-E0C38DB0E2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810F81-CA03-43BC-8518-F727DA9E2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ECC8D5-8384-4EA4-BD0F-621329BB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AF06B-63DB-491C-B1E6-382CFDBE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9FFA34-96C6-4639-BB9E-621BDFFB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63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445FE-372F-4E3B-9598-8AA5313C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1E203-82F8-4970-BDBC-127CE7E36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7E115-A2FF-4176-9886-6469E6F9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5B8-8837-4D48-BC02-74A50AB8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1B43C7-6BBC-438E-B3B9-A93B99AA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74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37D9C-C43F-41D9-B709-D427BAC3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17F33D-86D9-43C9-BD26-8B574BD7C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9A1D6-6058-4EFC-A5E8-7E72B0C8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72597-4D76-4185-9FF1-0B5696A2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B39E3-5BF9-49F1-8E50-5EE595B4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60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1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776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9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15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28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3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BFF2D-8249-458D-9364-073002D4312C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1F1BE1A-578E-451F-9C12-8945C2D18360}"/>
              </a:ext>
            </a:extLst>
          </p:cNvPr>
          <p:cNvSpPr/>
          <p:nvPr userDrawn="1"/>
        </p:nvSpPr>
        <p:spPr>
          <a:xfrm>
            <a:off x="11812370" y="6440180"/>
            <a:ext cx="261611" cy="261611"/>
          </a:xfrm>
          <a:prstGeom prst="ellipse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65C33E0F-BC0B-46BF-80E0-75C744CCF87A}"/>
              </a:ext>
            </a:extLst>
          </p:cNvPr>
          <p:cNvSpPr txBox="1">
            <a:spLocks/>
          </p:cNvSpPr>
          <p:nvPr userDrawn="1"/>
        </p:nvSpPr>
        <p:spPr>
          <a:xfrm>
            <a:off x="11696152" y="6400811"/>
            <a:ext cx="494045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fld id="{4304F7E9-5DE7-488B-919E-FE0266CB964F}" type="slidenum">
              <a:rPr lang="en-US" altLang="ko-KR" smtClean="0"/>
              <a:pPr algn="ctr"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3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629147-63F0-430E-B5D0-3D219E59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289C5-7A2B-4C94-85AC-EFCFB2B18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A2BC5-EBC3-44AF-828B-9A8B34BC8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47AE5-4366-4128-A7A5-38C8B0345485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BA308-52FA-46DF-8AC0-A50BDAA68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2EE71-6E77-4817-BE02-58C7DF45D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0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tefanoleone992/rotten-tomatoes-movies-and-critic-reviews-datase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5DC487B-4755-432E-9E19-B1F5AD9BFAA0}"/>
              </a:ext>
            </a:extLst>
          </p:cNvPr>
          <p:cNvSpPr/>
          <p:nvPr/>
        </p:nvSpPr>
        <p:spPr>
          <a:xfrm rot="5400000">
            <a:off x="6041390" y="-1874797"/>
            <a:ext cx="109222" cy="12192001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F816D-8FF3-47FE-97BF-C4A823001AB2}"/>
              </a:ext>
            </a:extLst>
          </p:cNvPr>
          <p:cNvSpPr txBox="1"/>
          <p:nvPr/>
        </p:nvSpPr>
        <p:spPr>
          <a:xfrm>
            <a:off x="259079" y="2396458"/>
            <a:ext cx="11666221" cy="1674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6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Graph-Based Movie Recommender System Using Cinematic 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4C644-693C-469C-8825-20CCEDF698F0}"/>
              </a:ext>
            </a:extLst>
          </p:cNvPr>
          <p:cNvSpPr txBox="1"/>
          <p:nvPr/>
        </p:nvSpPr>
        <p:spPr>
          <a:xfrm>
            <a:off x="8577201" y="4446296"/>
            <a:ext cx="361479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Presenter : Cheonsol Lee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2021.11.18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86668-7EE2-4E78-862A-FE7C9E00F2D0}"/>
              </a:ext>
            </a:extLst>
          </p:cNvPr>
          <p:cNvSpPr txBox="1"/>
          <p:nvPr/>
        </p:nvSpPr>
        <p:spPr>
          <a:xfrm>
            <a:off x="251459" y="4446296"/>
            <a:ext cx="5029200" cy="1941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(Index Terms)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 Neural Network (GNN)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Recommender System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 Analysis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Representation Learning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BERT</a:t>
            </a:r>
            <a:endParaRPr lang="ko-KR" altLang="en-US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33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BERT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+ RecSys</a:t>
            </a:r>
            <a:endParaRPr lang="en-US" altLang="ko-KR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Recommender system using BERT sentiment analysis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(JIIS 2021)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BERT-based method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is better than traditional methods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BERT-based method can proceed with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 and recommendation at the same time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simplifying the recommendation process.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1895856" y="6335075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Framework based on BERT 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6486B0-6343-4B5C-9A8D-70C1C484AC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6"/>
          <a:stretch/>
        </p:blipFill>
        <p:spPr>
          <a:xfrm>
            <a:off x="2298997" y="3499291"/>
            <a:ext cx="2719876" cy="27785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F58C4F-39E3-4BEA-8A9D-8B36B2531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20"/>
          <a:stretch/>
        </p:blipFill>
        <p:spPr>
          <a:xfrm>
            <a:off x="5613179" y="4181856"/>
            <a:ext cx="6295030" cy="20960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FE05CA-E097-45A6-8F20-1B9BD6222E12}"/>
              </a:ext>
            </a:extLst>
          </p:cNvPr>
          <p:cNvSpPr txBox="1"/>
          <p:nvPr/>
        </p:nvSpPr>
        <p:spPr>
          <a:xfrm>
            <a:off x="6934921" y="6335075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Experimental results 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AD576AD-0CD8-4E7C-A059-3ECFC4AE4552}"/>
              </a:ext>
            </a:extLst>
          </p:cNvPr>
          <p:cNvSpPr/>
          <p:nvPr/>
        </p:nvSpPr>
        <p:spPr>
          <a:xfrm>
            <a:off x="2380463" y="3499291"/>
            <a:ext cx="566777" cy="2414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51EFAE-3A61-4801-88C2-635725547310}"/>
              </a:ext>
            </a:extLst>
          </p:cNvPr>
          <p:cNvSpPr/>
          <p:nvPr/>
        </p:nvSpPr>
        <p:spPr>
          <a:xfrm>
            <a:off x="2380463" y="6049147"/>
            <a:ext cx="566777" cy="2414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59FE5B-29BF-4305-A7A0-353D9BBC6600}"/>
              </a:ext>
            </a:extLst>
          </p:cNvPr>
          <p:cNvSpPr txBox="1"/>
          <p:nvPr/>
        </p:nvSpPr>
        <p:spPr>
          <a:xfrm>
            <a:off x="311929" y="3496348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Output: rating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4D8733-3536-4C1A-8ECF-CDCCB5F71A0B}"/>
              </a:ext>
            </a:extLst>
          </p:cNvPr>
          <p:cNvSpPr txBox="1"/>
          <p:nvPr/>
        </p:nvSpPr>
        <p:spPr>
          <a:xfrm>
            <a:off x="311929" y="6015976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Input: review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2BEAE6-A432-49DE-A692-388F78AFCA4E}"/>
              </a:ext>
            </a:extLst>
          </p:cNvPr>
          <p:cNvSpPr/>
          <p:nvPr/>
        </p:nvSpPr>
        <p:spPr>
          <a:xfrm>
            <a:off x="936543" y="4286954"/>
            <a:ext cx="995009" cy="12159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BERT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39A28C43-1E45-43D0-830A-C931F8D8246A}"/>
              </a:ext>
            </a:extLst>
          </p:cNvPr>
          <p:cNvSpPr/>
          <p:nvPr/>
        </p:nvSpPr>
        <p:spPr>
          <a:xfrm rot="10800000">
            <a:off x="1286685" y="5671930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5E6B04D-BC73-4B16-B54E-5F6D8A60EE9E}"/>
              </a:ext>
            </a:extLst>
          </p:cNvPr>
          <p:cNvSpPr/>
          <p:nvPr/>
        </p:nvSpPr>
        <p:spPr>
          <a:xfrm rot="10800000">
            <a:off x="1286685" y="3877950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2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Review Vector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+ RecSys</a:t>
            </a:r>
            <a:endParaRPr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Sentiment–Guided Scalable Deep Recommender System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(SIGIR 2018)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as a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summarization of the overall sentiment of a user on an item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More accurate representations for reviews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CNN improve recommendation accuracy.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6350797" y="5988628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305D41-AF7E-4E5D-8FD5-DF44C5155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669" y="3253977"/>
            <a:ext cx="4611804" cy="267795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19CC69-4446-4210-967D-2FDD7960E049}"/>
              </a:ext>
            </a:extLst>
          </p:cNvPr>
          <p:cNvSpPr txBox="1"/>
          <p:nvPr/>
        </p:nvSpPr>
        <p:spPr>
          <a:xfrm>
            <a:off x="-530704" y="4459004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2420E7-103A-4081-BDAE-26B3ECC5058B}"/>
              </a:ext>
            </a:extLst>
          </p:cNvPr>
          <p:cNvSpPr/>
          <p:nvPr/>
        </p:nvSpPr>
        <p:spPr>
          <a:xfrm>
            <a:off x="1608690" y="4004912"/>
            <a:ext cx="995009" cy="12159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B5729683-CD5D-47F2-8A67-E079AB3EEE52}"/>
              </a:ext>
            </a:extLst>
          </p:cNvPr>
          <p:cNvSpPr/>
          <p:nvPr/>
        </p:nvSpPr>
        <p:spPr>
          <a:xfrm rot="16200000">
            <a:off x="1289128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22FD0BC-A4E1-425C-A992-57D5184A944A}"/>
              </a:ext>
            </a:extLst>
          </p:cNvPr>
          <p:cNvSpPr/>
          <p:nvPr/>
        </p:nvSpPr>
        <p:spPr>
          <a:xfrm rot="16200000">
            <a:off x="2673305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15E622-F0D1-4B52-B88D-366E19805521}"/>
              </a:ext>
            </a:extLst>
          </p:cNvPr>
          <p:cNvSpPr txBox="1"/>
          <p:nvPr/>
        </p:nvSpPr>
        <p:spPr>
          <a:xfrm>
            <a:off x="2891622" y="4150557"/>
            <a:ext cx="1851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embedding</a:t>
            </a:r>
          </a:p>
          <a:p>
            <a:pPr algn="ctr"/>
            <a:r>
              <a:rPr lang="en-US" altLang="ko-KR" sz="11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(user-based)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2C24BA-9484-4EF0-8099-5591FA83C612}"/>
              </a:ext>
            </a:extLst>
          </p:cNvPr>
          <p:cNvSpPr txBox="1"/>
          <p:nvPr/>
        </p:nvSpPr>
        <p:spPr>
          <a:xfrm>
            <a:off x="2891622" y="4643000"/>
            <a:ext cx="1851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embedding</a:t>
            </a:r>
          </a:p>
          <a:p>
            <a:pPr algn="ctr"/>
            <a:r>
              <a:rPr lang="en-US" altLang="ko-KR" sz="11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(item-based)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6822A7E4-2A26-4660-9A9A-8F9B73F2B05D}"/>
              </a:ext>
            </a:extLst>
          </p:cNvPr>
          <p:cNvSpPr/>
          <p:nvPr/>
        </p:nvSpPr>
        <p:spPr>
          <a:xfrm rot="16200000">
            <a:off x="4653406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9D688-2B89-4E47-90B5-2FFAAAFBD9BD}"/>
              </a:ext>
            </a:extLst>
          </p:cNvPr>
          <p:cNvSpPr txBox="1"/>
          <p:nvPr/>
        </p:nvSpPr>
        <p:spPr>
          <a:xfrm>
            <a:off x="4054936" y="4459004"/>
            <a:ext cx="1616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Rating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847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135;p32">
            <a:extLst>
              <a:ext uri="{FF2B5EF4-FFF2-40B4-BE49-F238E27FC236}">
                <a16:creationId xmlns:a16="http://schemas.microsoft.com/office/drawing/2014/main" id="{F664AFF9-91EB-4358-8119-7EE83AA45FE1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Convolutional Matrix Completion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(KDD 2018) 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 this paper,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auto-encoder framework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predicts the ratings by expressing the rating matrix in a 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bipartite graph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Better performance than conventional collaborative filtering(CF) techniques.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model : GCN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Characteristics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Transductive : It is greatly influenced by the training data. 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Side-information needed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169BC40-56AA-4FB7-B875-6916BAACF937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8C93E405-6464-4B60-AF5B-290D746C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778" y="3975509"/>
            <a:ext cx="6964443" cy="22572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5213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35;p32">
            <a:extLst>
              <a:ext uri="{FF2B5EF4-FFF2-40B4-BE49-F238E27FC236}">
                <a16:creationId xmlns:a16="http://schemas.microsoft.com/office/drawing/2014/main" id="{0E1050CC-8FD8-4952-9F45-F5C56F97EF4B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Inductive</a:t>
            </a:r>
            <a:r>
              <a:rPr lang="ko-KR" altLang="en-US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Graph-based Matrix Completion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(ICLR 2020) 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model that 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improved the shortcomings of GCMC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is 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state-of-the-art model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among rating inference models using bipartite graphs.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Characteristics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Inductive for generalization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 side-information needed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Efficient because it learns in units of sub-graphs, not in units of total-graphs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Future work: side-information based recommendation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C1E6A93-7840-4F0D-8BD4-79C4F79BFF4E}"/>
              </a:ext>
            </a:extLst>
          </p:cNvPr>
          <p:cNvGrpSpPr/>
          <p:nvPr/>
        </p:nvGrpSpPr>
        <p:grpSpPr>
          <a:xfrm>
            <a:off x="2298075" y="4305725"/>
            <a:ext cx="7595849" cy="2087251"/>
            <a:chOff x="-108788" y="3877577"/>
            <a:chExt cx="10661312" cy="292960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FD728DA-BED9-4EDB-8581-E4BB19896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3023" y="3877577"/>
              <a:ext cx="8899501" cy="292960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2142B20-5A93-4675-9BBC-7DE398C96B1D}"/>
                </a:ext>
              </a:extLst>
            </p:cNvPr>
            <p:cNvSpPr/>
            <p:nvPr/>
          </p:nvSpPr>
          <p:spPr>
            <a:xfrm>
              <a:off x="2174240" y="4897120"/>
              <a:ext cx="1578187" cy="11514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15E2CE-B8C2-4626-85E6-FD521E731DA6}"/>
                </a:ext>
              </a:extLst>
            </p:cNvPr>
            <p:cNvSpPr txBox="1"/>
            <p:nvPr/>
          </p:nvSpPr>
          <p:spPr>
            <a:xfrm>
              <a:off x="-108788" y="5720925"/>
              <a:ext cx="1761810" cy="390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Sub-graph</a:t>
              </a:r>
              <a:endParaRPr lang="ko-KR" altLang="en-US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227D8FD9-0D85-48F4-982E-3D4CF6F6E370}"/>
                </a:ext>
              </a:extLst>
            </p:cNvPr>
            <p:cNvCxnSpPr>
              <a:cxnSpLocks/>
              <a:stCxn id="9" idx="1"/>
              <a:endCxn id="10" idx="0"/>
            </p:cNvCxnSpPr>
            <p:nvPr/>
          </p:nvCxnSpPr>
          <p:spPr>
            <a:xfrm flipH="1">
              <a:off x="772118" y="5472853"/>
              <a:ext cx="1402122" cy="24807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B9002EA-8D58-4681-882E-B068DCD6FD86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[12] Inductive Matrix Completion Based on Graph Neural Networks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(ICLR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2018)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030B4E-81C8-44A2-BB7F-D354E72A3976}"/>
              </a:ext>
            </a:extLst>
          </p:cNvPr>
          <p:cNvSpPr/>
          <p:nvPr/>
        </p:nvSpPr>
        <p:spPr>
          <a:xfrm>
            <a:off x="2192796" y="4204387"/>
            <a:ext cx="7806407" cy="228195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803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FB4C502D-405E-4869-B51D-EF364D31AB3A}"/>
              </a:ext>
            </a:extLst>
          </p:cNvPr>
          <p:cNvSpPr txBox="1"/>
          <p:nvPr/>
        </p:nvSpPr>
        <p:spPr>
          <a:xfrm>
            <a:off x="0" y="1036320"/>
            <a:ext cx="12191999" cy="227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Emotion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impact of emotions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 Tensor-based tag emotion aware recommendation with probabilistic ranking. (KSII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[3] Item recommendation using tag emotion in social cataloging services. (ScienceDirect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[4] Using Affective Features from Media Content Metadata for Better Movie Recommendations (KDIR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Detect movie overviews’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implicit affective features like emotion and sentiment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Strength: reflect dynamic information like user’s emotion and sentiment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Google Shape;135;p32">
            <a:extLst>
              <a:ext uri="{FF2B5EF4-FFF2-40B4-BE49-F238E27FC236}">
                <a16:creationId xmlns:a16="http://schemas.microsoft.com/office/drawing/2014/main" id="{175A3CC1-C9DD-493D-B356-B5812CA34F82}"/>
              </a:ext>
            </a:extLst>
          </p:cNvPr>
          <p:cNvSpPr txBox="1"/>
          <p:nvPr/>
        </p:nvSpPr>
        <p:spPr>
          <a:xfrm>
            <a:off x="0" y="3221056"/>
            <a:ext cx="12191999" cy="57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[5] Review Sentiment-Guided Scalable Deep Recommender System (SIGIR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[6] How to improve the accuracy of recommendation systems: Combining ratings and review texts sentiment scores. (JIIS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[7] The impact of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about the movie reviews and satisfaction.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[8] Integrating Collaborative Filtering and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A Rating Inference Approach (ECAI workshop 2006)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Approach sentiment analysis with statistical techniques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[9] BERT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기반 감성분석을 이용한 추천시스템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(KCI 2021)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Comparing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with ML/DL Techniques and Presenting the Performance of BERT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Limitation : rating inference was only carried out, and explainable recommendation is not possible.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Movie Recommendation System Using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From Microblogging Data (IEEE transactions on computational social systems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Hybrid RS from collaborative filtering(CF) and content-based filtering(CBF) along with sentiment analysis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347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36561EE0-67FD-4AEC-8FAB-F1AC7A928AE9}"/>
              </a:ext>
            </a:extLst>
          </p:cNvPr>
          <p:cNvSpPr txBox="1"/>
          <p:nvPr/>
        </p:nvSpPr>
        <p:spPr>
          <a:xfrm>
            <a:off x="0" y="1036320"/>
            <a:ext cx="12191999" cy="582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Neural Network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Semi-Supervised Classification with Graph Convolutional Networks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(ICLR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GCMC-based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[11] Graph Convolutional Matrix Completion (KDD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[12] Inductive Matrix Completion based on Graph Neural Networks (ICLR 2020)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[13] Inductive Matrix Completion Using Graph Autoencoder (CIKM 2021)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[14] AIRC: Attentive Implicit Relation Recommendation Incorporating Content Information for Bipartite Graphs (MDPI 2020)</a:t>
            </a: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Multi-layer graphs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[15] Community Detection in Multi-Layer Graphs: A Survey (SIGMOD 2015)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Link-prediction and GCN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[16] Link Prediction Based on Graph Neural Networks (NIPS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[17] Web Service Network Embedding based on Link Prediction and Convolutional Learning (IEEE Transactions on Services Computing)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Bi-partite graph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[18] Bipartite graph partitioning and data clustering (CIKM 2001)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[19] Metadata-Based Collaborative Filtering Using K-Partite Graph for Movie Recommendation (EDB 2012)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[20] Domain Knowledge-Based Link Prediction in Customer-Product Bipartite Graph for Product Recommendation (IJIT &amp; DM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734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893045" y="2884656"/>
            <a:ext cx="3974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Method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01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722733" y="3484005"/>
            <a:ext cx="802535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Web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322432" y="1780445"/>
            <a:ext cx="11547135" cy="38644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1939027" y="3445669"/>
            <a:ext cx="986618" cy="794486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Movie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4583536" y="4117926"/>
            <a:ext cx="1528269" cy="6249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Normalized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 Score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3353937" y="4087698"/>
            <a:ext cx="907851" cy="6883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Raw</a:t>
            </a:r>
            <a:r>
              <a:rPr lang="ko-KR" altLang="en-US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 Score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5A08-4DF4-4E52-BE47-BCFA4461D1B6}"/>
              </a:ext>
            </a:extLst>
          </p:cNvPr>
          <p:cNvSpPr txBox="1"/>
          <p:nvPr/>
        </p:nvSpPr>
        <p:spPr>
          <a:xfrm>
            <a:off x="3735015" y="570650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 Overview </a:t>
            </a:r>
            <a:r>
              <a:rPr lang="en-US" altLang="ko-KR"/>
              <a:t>of CXMC Framework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D696BC-0394-4AFF-BAF8-1B98B88005E1}"/>
              </a:ext>
            </a:extLst>
          </p:cNvPr>
          <p:cNvSpPr/>
          <p:nvPr/>
        </p:nvSpPr>
        <p:spPr>
          <a:xfrm>
            <a:off x="3353937" y="2822413"/>
            <a:ext cx="907851" cy="10992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2FD179-0B8E-4482-BB7A-4C6BC52AFC55}"/>
              </a:ext>
            </a:extLst>
          </p:cNvPr>
          <p:cNvSpPr/>
          <p:nvPr/>
        </p:nvSpPr>
        <p:spPr>
          <a:xfrm>
            <a:off x="4583537" y="2850076"/>
            <a:ext cx="1528269" cy="486630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BE964F-C6E5-4618-8B93-BA46A411C1D1}"/>
              </a:ext>
            </a:extLst>
          </p:cNvPr>
          <p:cNvSpPr/>
          <p:nvPr/>
        </p:nvSpPr>
        <p:spPr>
          <a:xfrm>
            <a:off x="4583537" y="3421311"/>
            <a:ext cx="1528269" cy="481618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355F09-AC7D-45D6-8C6A-39658F9726F9}"/>
              </a:ext>
            </a:extLst>
          </p:cNvPr>
          <p:cNvSpPr/>
          <p:nvPr/>
        </p:nvSpPr>
        <p:spPr>
          <a:xfrm>
            <a:off x="6464033" y="2815653"/>
            <a:ext cx="986619" cy="19271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Graph </a:t>
            </a:r>
          </a:p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Model</a:t>
            </a:r>
            <a:endParaRPr lang="ko-KR" altLang="en-US" sz="14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CF5068C-7A8C-4E93-819D-96F8AB618807}"/>
              </a:ext>
            </a:extLst>
          </p:cNvPr>
          <p:cNvCxnSpPr>
            <a:cxnSpLocks/>
            <a:stCxn id="10" idx="2"/>
            <a:endCxn id="34" idx="3"/>
          </p:cNvCxnSpPr>
          <p:nvPr/>
        </p:nvCxnSpPr>
        <p:spPr>
          <a:xfrm flipH="1">
            <a:off x="1525268" y="3842912"/>
            <a:ext cx="413759" cy="29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64F5553-4EA9-41A1-A4BF-913AF2919044}"/>
              </a:ext>
            </a:extLst>
          </p:cNvPr>
          <p:cNvCxnSpPr>
            <a:cxnSpLocks/>
            <a:stCxn id="62" idx="1"/>
            <a:endCxn id="10" idx="4"/>
          </p:cNvCxnSpPr>
          <p:nvPr/>
        </p:nvCxnSpPr>
        <p:spPr>
          <a:xfrm flipH="1">
            <a:off x="2925645" y="3372016"/>
            <a:ext cx="428292" cy="47089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FEA0778-D7AD-45D8-93CE-22EBD8535BF7}"/>
              </a:ext>
            </a:extLst>
          </p:cNvPr>
          <p:cNvCxnSpPr>
            <a:cxnSpLocks/>
            <a:stCxn id="46" idx="1"/>
            <a:endCxn id="10" idx="4"/>
          </p:cNvCxnSpPr>
          <p:nvPr/>
        </p:nvCxnSpPr>
        <p:spPr>
          <a:xfrm flipH="1" flipV="1">
            <a:off x="2925645" y="3842912"/>
            <a:ext cx="428292" cy="58895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CB00173-E015-4886-BE9C-6D5A02DCFD7F}"/>
              </a:ext>
            </a:extLst>
          </p:cNvPr>
          <p:cNvCxnSpPr>
            <a:cxnSpLocks/>
            <a:stCxn id="37" idx="1"/>
            <a:endCxn id="46" idx="3"/>
          </p:cNvCxnSpPr>
          <p:nvPr/>
        </p:nvCxnSpPr>
        <p:spPr>
          <a:xfrm flipH="1">
            <a:off x="4261788" y="4430387"/>
            <a:ext cx="321748" cy="148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EB095BD-E9D9-45CE-9301-38DB7AD32A3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6111805" y="4430387"/>
            <a:ext cx="35222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0D44E34-5F5F-4A98-92D0-85F625774719}"/>
              </a:ext>
            </a:extLst>
          </p:cNvPr>
          <p:cNvCxnSpPr>
            <a:cxnSpLocks/>
          </p:cNvCxnSpPr>
          <p:nvPr/>
        </p:nvCxnSpPr>
        <p:spPr>
          <a:xfrm flipH="1">
            <a:off x="6111807" y="3662120"/>
            <a:ext cx="3522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48B465-808D-4161-957C-DA30A6CBB8EC}"/>
              </a:ext>
            </a:extLst>
          </p:cNvPr>
          <p:cNvCxnSpPr>
            <a:cxnSpLocks/>
            <a:stCxn id="59" idx="1"/>
            <a:endCxn id="69" idx="3"/>
          </p:cNvCxnSpPr>
          <p:nvPr/>
        </p:nvCxnSpPr>
        <p:spPr>
          <a:xfrm flipH="1">
            <a:off x="7450652" y="3778452"/>
            <a:ext cx="459398" cy="79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2B3131-E2EF-482F-AA75-9A6181EB3B96}"/>
              </a:ext>
            </a:extLst>
          </p:cNvPr>
          <p:cNvSpPr/>
          <p:nvPr/>
        </p:nvSpPr>
        <p:spPr>
          <a:xfrm>
            <a:off x="9339684" y="3363235"/>
            <a:ext cx="838918" cy="8316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Stacking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003BFDE-8706-42AB-AB02-B8FD519C3884}"/>
              </a:ext>
            </a:extLst>
          </p:cNvPr>
          <p:cNvSpPr/>
          <p:nvPr/>
        </p:nvSpPr>
        <p:spPr>
          <a:xfrm>
            <a:off x="10580192" y="3363234"/>
            <a:ext cx="894092" cy="8316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A214A43-2A83-46D7-9626-C37E83EAFBF2}"/>
              </a:ext>
            </a:extLst>
          </p:cNvPr>
          <p:cNvCxnSpPr>
            <a:cxnSpLocks/>
          </p:cNvCxnSpPr>
          <p:nvPr/>
        </p:nvCxnSpPr>
        <p:spPr>
          <a:xfrm flipH="1">
            <a:off x="6111806" y="3090258"/>
            <a:ext cx="35222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177AD64-E964-4D61-B131-1C1F7DDADA4D}"/>
              </a:ext>
            </a:extLst>
          </p:cNvPr>
          <p:cNvCxnSpPr>
            <a:cxnSpLocks/>
            <a:stCxn id="104" idx="1"/>
            <a:endCxn id="59" idx="3"/>
          </p:cNvCxnSpPr>
          <p:nvPr/>
        </p:nvCxnSpPr>
        <p:spPr>
          <a:xfrm flipH="1" flipV="1">
            <a:off x="8907742" y="3778452"/>
            <a:ext cx="431942" cy="58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76596BA-61DA-434D-A742-EE167ED2B6C4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178602" y="3779037"/>
            <a:ext cx="401590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5ABEBA-BE2A-4CAD-A953-4740E307AD71}"/>
              </a:ext>
            </a:extLst>
          </p:cNvPr>
          <p:cNvSpPr/>
          <p:nvPr/>
        </p:nvSpPr>
        <p:spPr>
          <a:xfrm>
            <a:off x="4539998" y="2789676"/>
            <a:ext cx="1617211" cy="11788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BED3BE-E548-48EB-BF30-637BDAD82A76}"/>
              </a:ext>
            </a:extLst>
          </p:cNvPr>
          <p:cNvSpPr txBox="1"/>
          <p:nvPr/>
        </p:nvSpPr>
        <p:spPr>
          <a:xfrm>
            <a:off x="787032" y="3151361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1)</a:t>
            </a:r>
            <a:endParaRPr lang="ko-KR" altLang="en-US" sz="1000" b="1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C7EE11B-530E-4637-8CE2-48932C1C6742}"/>
              </a:ext>
            </a:extLst>
          </p:cNvPr>
          <p:cNvSpPr txBox="1"/>
          <p:nvPr/>
        </p:nvSpPr>
        <p:spPr>
          <a:xfrm>
            <a:off x="2126056" y="3151361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2)</a:t>
            </a:r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E8B66CF-7568-4E1A-8B68-D6C6F3EA55CB}"/>
              </a:ext>
            </a:extLst>
          </p:cNvPr>
          <p:cNvSpPr txBox="1"/>
          <p:nvPr/>
        </p:nvSpPr>
        <p:spPr>
          <a:xfrm>
            <a:off x="350196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3)</a:t>
            </a:r>
            <a:endParaRPr lang="ko-KR" altLang="en-US" sz="1000" b="1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1F72A5E-702D-404E-A0BC-2296336B6DBC}"/>
              </a:ext>
            </a:extLst>
          </p:cNvPr>
          <p:cNvSpPr txBox="1"/>
          <p:nvPr/>
        </p:nvSpPr>
        <p:spPr>
          <a:xfrm>
            <a:off x="5041769" y="251408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4)</a:t>
            </a:r>
            <a:endParaRPr lang="ko-KR" altLang="en-US" sz="1000" b="1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3B49757-7773-4F6E-8571-8A7B4BF54CAA}"/>
              </a:ext>
            </a:extLst>
          </p:cNvPr>
          <p:cNvSpPr txBox="1"/>
          <p:nvPr/>
        </p:nvSpPr>
        <p:spPr>
          <a:xfrm>
            <a:off x="665144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5)</a:t>
            </a:r>
            <a:endParaRPr lang="ko-KR" altLang="en-US" sz="1000" b="1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D6CE441-2875-4651-8CFD-301B00561638}"/>
              </a:ext>
            </a:extLst>
          </p:cNvPr>
          <p:cNvSpPr txBox="1"/>
          <p:nvPr/>
        </p:nvSpPr>
        <p:spPr>
          <a:xfrm>
            <a:off x="8100850" y="3028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6)</a:t>
            </a:r>
            <a:endParaRPr lang="ko-KR" altLang="en-US" sz="1000" b="1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9D3309C-6FE3-4F05-ACEB-607894E932D6}"/>
              </a:ext>
            </a:extLst>
          </p:cNvPr>
          <p:cNvSpPr txBox="1"/>
          <p:nvPr/>
        </p:nvSpPr>
        <p:spPr>
          <a:xfrm>
            <a:off x="9453242" y="3028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7)</a:t>
            </a:r>
            <a:endParaRPr lang="ko-KR" altLang="en-US" sz="1000" b="1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01082E1-2BA2-4D56-871A-7B9ED8D16C5F}"/>
              </a:ext>
            </a:extLst>
          </p:cNvPr>
          <p:cNvSpPr txBox="1"/>
          <p:nvPr/>
        </p:nvSpPr>
        <p:spPr>
          <a:xfrm>
            <a:off x="10721337" y="3028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8)</a:t>
            </a:r>
            <a:endParaRPr lang="ko-KR" altLang="en-US" sz="1000" b="1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367BAB7-B7E9-42F7-A987-1A4819580170}"/>
              </a:ext>
            </a:extLst>
          </p:cNvPr>
          <p:cNvCxnSpPr>
            <a:cxnSpLocks/>
          </p:cNvCxnSpPr>
          <p:nvPr/>
        </p:nvCxnSpPr>
        <p:spPr>
          <a:xfrm flipH="1">
            <a:off x="4276095" y="3385699"/>
            <a:ext cx="26203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A2E5D187-ACB1-4D53-8EC4-8F1725746671}"/>
              </a:ext>
            </a:extLst>
          </p:cNvPr>
          <p:cNvSpPr txBox="1"/>
          <p:nvPr/>
        </p:nvSpPr>
        <p:spPr>
          <a:xfrm>
            <a:off x="7827047" y="4206079"/>
            <a:ext cx="115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Aggregated</a:t>
            </a:r>
          </a:p>
          <a:p>
            <a:pPr algn="ctr"/>
            <a:r>
              <a:rPr lang="en-US" altLang="ko-KR" sz="1200" b="1"/>
              <a:t>Embedding</a:t>
            </a:r>
            <a:endParaRPr lang="ko-KR" altLang="en-US" sz="1200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AF0C5FD-33F1-4B35-8BE5-76C5360B54C3}"/>
              </a:ext>
            </a:extLst>
          </p:cNvPr>
          <p:cNvSpPr/>
          <p:nvPr/>
        </p:nvSpPr>
        <p:spPr>
          <a:xfrm>
            <a:off x="7910050" y="3363234"/>
            <a:ext cx="997692" cy="277593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227AF19-1FA8-4F40-9BDB-F576C2991031}"/>
              </a:ext>
            </a:extLst>
          </p:cNvPr>
          <p:cNvSpPr/>
          <p:nvPr/>
        </p:nvSpPr>
        <p:spPr>
          <a:xfrm>
            <a:off x="7910050" y="3639655"/>
            <a:ext cx="997692" cy="277593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3C95D85-0085-4266-AD99-F247A1102301}"/>
              </a:ext>
            </a:extLst>
          </p:cNvPr>
          <p:cNvSpPr/>
          <p:nvPr/>
        </p:nvSpPr>
        <p:spPr>
          <a:xfrm>
            <a:off x="7910050" y="3917248"/>
            <a:ext cx="997692" cy="277593"/>
          </a:xfrm>
          <a:prstGeom prst="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112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Baseline (IGMC)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3567003" y="302800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5373664" y="3962306"/>
            <a:ext cx="11546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6086163" y="379315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9799986" y="376472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063407" y="251034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269994" y="292352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9779862" y="214213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085282" y="355504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56" idx="0"/>
            <a:endCxn id="320" idx="1"/>
          </p:cNvCxnSpPr>
          <p:nvPr/>
        </p:nvCxnSpPr>
        <p:spPr>
          <a:xfrm>
            <a:off x="6866599" y="3962306"/>
            <a:ext cx="1218683" cy="18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903490" y="3964149"/>
            <a:ext cx="117019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DC11C531-5F26-4A06-93AC-3481C3DAE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24" r="67018" b="15617"/>
          <a:stretch/>
        </p:blipFill>
        <p:spPr>
          <a:xfrm>
            <a:off x="711025" y="2859151"/>
            <a:ext cx="2541654" cy="193956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E148AD1-3221-48C9-8174-0BFDDF87E986}"/>
              </a:ext>
            </a:extLst>
          </p:cNvPr>
          <p:cNvSpPr txBox="1"/>
          <p:nvPr/>
        </p:nvSpPr>
        <p:spPr>
          <a:xfrm>
            <a:off x="5906758" y="2597541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B023DB-7189-41F6-A087-A486A365D9BE}"/>
              </a:ext>
            </a:extLst>
          </p:cNvPr>
          <p:cNvSpPr txBox="1"/>
          <p:nvPr/>
        </p:nvSpPr>
        <p:spPr>
          <a:xfrm>
            <a:off x="3746284" y="2676463"/>
            <a:ext cx="172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49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Framework 1 – Stacking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65838" y="2169839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94103" y="4033694"/>
            <a:ext cx="621547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65838" y="6017450"/>
            <a:ext cx="6498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73508" y="2000692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68793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Label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 </a:t>
            </a: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6681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48303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8" name="순서도: 논리합 277">
            <a:extLst>
              <a:ext uri="{FF2B5EF4-FFF2-40B4-BE49-F238E27FC236}">
                <a16:creationId xmlns:a16="http://schemas.microsoft.com/office/drawing/2014/main" id="{3C397D29-F987-43FA-B695-AE3D09F42C04}"/>
              </a:ext>
            </a:extLst>
          </p:cNvPr>
          <p:cNvSpPr/>
          <p:nvPr/>
        </p:nvSpPr>
        <p:spPr>
          <a:xfrm>
            <a:off x="6141467" y="3847149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55ED775A-7B57-488B-AA52-689DC844A43E}"/>
              </a:ext>
            </a:extLst>
          </p:cNvPr>
          <p:cNvCxnSpPr>
            <a:cxnSpLocks/>
            <a:stCxn id="256" idx="0"/>
            <a:endCxn id="278" idx="2"/>
          </p:cNvCxnSpPr>
          <p:nvPr/>
        </p:nvCxnSpPr>
        <p:spPr>
          <a:xfrm flipV="1">
            <a:off x="5053944" y="4033694"/>
            <a:ext cx="1087523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78" idx="2"/>
          </p:cNvCxnSpPr>
          <p:nvPr/>
        </p:nvCxnSpPr>
        <p:spPr>
          <a:xfrm>
            <a:off x="5053944" y="2169839"/>
            <a:ext cx="1087523" cy="1863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263" idx="0"/>
            <a:endCxn id="278" idx="2"/>
          </p:cNvCxnSpPr>
          <p:nvPr/>
        </p:nvCxnSpPr>
        <p:spPr>
          <a:xfrm flipV="1">
            <a:off x="5053944" y="4033694"/>
            <a:ext cx="1087523" cy="19837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8525579" y="383838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8789000" y="258400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8995587" y="299718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8505455" y="221579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7053830" y="3628705"/>
            <a:ext cx="1253494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78" idx="6"/>
            <a:endCxn id="320" idx="1"/>
          </p:cNvCxnSpPr>
          <p:nvPr/>
        </p:nvCxnSpPr>
        <p:spPr>
          <a:xfrm>
            <a:off x="6514556" y="4033694"/>
            <a:ext cx="539274" cy="4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307324" y="4037809"/>
            <a:ext cx="491957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250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470401" y="1334041"/>
            <a:ext cx="101599" cy="42034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8F9248-6282-4C28-A538-6062955AA16D}"/>
              </a:ext>
            </a:extLst>
          </p:cNvPr>
          <p:cNvGrpSpPr/>
          <p:nvPr/>
        </p:nvGrpSpPr>
        <p:grpSpPr>
          <a:xfrm>
            <a:off x="4982456" y="1327268"/>
            <a:ext cx="2936253" cy="646331"/>
            <a:chOff x="5171440" y="882070"/>
            <a:chExt cx="2936253" cy="646331"/>
          </a:xfrm>
        </p:grpSpPr>
        <p:sp>
          <p:nvSpPr>
            <p:cNvPr id="2" name="TextBox 1"/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1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60273" y="974402"/>
              <a:ext cx="2047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2E499E-A22D-4115-818A-274C38005BCD}"/>
              </a:ext>
            </a:extLst>
          </p:cNvPr>
          <p:cNvGrpSpPr/>
          <p:nvPr/>
        </p:nvGrpSpPr>
        <p:grpSpPr>
          <a:xfrm>
            <a:off x="2068585" y="2433320"/>
            <a:ext cx="1991360" cy="1991360"/>
            <a:chOff x="2194560" y="2433320"/>
            <a:chExt cx="1991360" cy="1991360"/>
          </a:xfrm>
        </p:grpSpPr>
        <p:sp>
          <p:nvSpPr>
            <p:cNvPr id="6" name="타원 5"/>
            <p:cNvSpPr/>
            <p:nvPr/>
          </p:nvSpPr>
          <p:spPr>
            <a:xfrm>
              <a:off x="2194560" y="2433320"/>
              <a:ext cx="1991360" cy="1991360"/>
            </a:xfrm>
            <a:prstGeom prst="ellipse">
              <a:avLst/>
            </a:prstGeom>
            <a:solidFill>
              <a:srgbClr val="067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84E9BE-A9D9-416C-B96E-425E6202B60D}"/>
                </a:ext>
              </a:extLst>
            </p:cNvPr>
            <p:cNvSpPr txBox="1"/>
            <p:nvPr/>
          </p:nvSpPr>
          <p:spPr>
            <a:xfrm>
              <a:off x="2392591" y="3105834"/>
              <a:ext cx="15953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INDEX</a:t>
              </a:r>
              <a:endPara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B0727E2-0205-4290-ADF0-06AE17A0D21B}"/>
              </a:ext>
            </a:extLst>
          </p:cNvPr>
          <p:cNvGrpSpPr/>
          <p:nvPr/>
        </p:nvGrpSpPr>
        <p:grpSpPr>
          <a:xfrm>
            <a:off x="4982456" y="2051377"/>
            <a:ext cx="3089179" cy="646331"/>
            <a:chOff x="5171440" y="882070"/>
            <a:chExt cx="3089179" cy="6463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984844-5730-4DA4-93F5-8CD1CC4F5A06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2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38960A-9A9C-477E-B3A9-0174A49CA10C}"/>
                </a:ext>
              </a:extLst>
            </p:cNvPr>
            <p:cNvSpPr txBox="1"/>
            <p:nvPr/>
          </p:nvSpPr>
          <p:spPr>
            <a:xfrm>
              <a:off x="6060273" y="974402"/>
              <a:ext cx="2200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Related Work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579B87-C52A-498D-B587-DA1AD642862E}"/>
              </a:ext>
            </a:extLst>
          </p:cNvPr>
          <p:cNvGrpSpPr/>
          <p:nvPr/>
        </p:nvGrpSpPr>
        <p:grpSpPr>
          <a:xfrm>
            <a:off x="4982456" y="2772518"/>
            <a:ext cx="3504530" cy="646331"/>
            <a:chOff x="5171440" y="882070"/>
            <a:chExt cx="3504530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ABD012-6A78-45BE-AE2C-E56AA4DC4EDF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3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F9FF36-D37E-48F2-8B0D-C9B5BB0E51DA}"/>
                </a:ext>
              </a:extLst>
            </p:cNvPr>
            <p:cNvSpPr txBox="1"/>
            <p:nvPr/>
          </p:nvSpPr>
          <p:spPr>
            <a:xfrm>
              <a:off x="6060273" y="974402"/>
              <a:ext cx="2615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Method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4A7E63-34FC-4A5F-B8C9-00937A2C29B1}"/>
              </a:ext>
            </a:extLst>
          </p:cNvPr>
          <p:cNvGrpSpPr/>
          <p:nvPr/>
        </p:nvGrpSpPr>
        <p:grpSpPr>
          <a:xfrm>
            <a:off x="4982456" y="3493659"/>
            <a:ext cx="2796367" cy="646331"/>
            <a:chOff x="5171440" y="882070"/>
            <a:chExt cx="2796367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08B5A5-C29D-4F4D-AB3D-94FF0AB45C0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4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1A6A27-F528-4005-B837-E8C635326A86}"/>
                </a:ext>
              </a:extLst>
            </p:cNvPr>
            <p:cNvSpPr txBox="1"/>
            <p:nvPr/>
          </p:nvSpPr>
          <p:spPr>
            <a:xfrm>
              <a:off x="6053500" y="974402"/>
              <a:ext cx="19143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Experiment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48635A-F8E6-4011-B6A6-5FAE895335F9}"/>
              </a:ext>
            </a:extLst>
          </p:cNvPr>
          <p:cNvGrpSpPr/>
          <p:nvPr/>
        </p:nvGrpSpPr>
        <p:grpSpPr>
          <a:xfrm>
            <a:off x="4982456" y="4218405"/>
            <a:ext cx="2173159" cy="646331"/>
            <a:chOff x="5171440" y="882070"/>
            <a:chExt cx="2173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22BDE9-3C9C-46DD-B8CB-402DDB34AC2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5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41D2F2-0E7A-41B5-B3DB-8DE0DA75B218}"/>
                </a:ext>
              </a:extLst>
            </p:cNvPr>
            <p:cNvSpPr txBox="1"/>
            <p:nvPr/>
          </p:nvSpPr>
          <p:spPr>
            <a:xfrm>
              <a:off x="6060273" y="974402"/>
              <a:ext cx="1284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74BD8BB-57A4-43F9-9E85-A435F522DC5C}"/>
              </a:ext>
            </a:extLst>
          </p:cNvPr>
          <p:cNvGrpSpPr/>
          <p:nvPr/>
        </p:nvGrpSpPr>
        <p:grpSpPr>
          <a:xfrm>
            <a:off x="4982456" y="4943151"/>
            <a:ext cx="2717067" cy="646331"/>
            <a:chOff x="5171440" y="882070"/>
            <a:chExt cx="2717067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67E841-7B34-4BF3-BF2D-ECDDA3DC9043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6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6BA1FF-A960-4C76-98EB-8423B37C957E}"/>
                </a:ext>
              </a:extLst>
            </p:cNvPr>
            <p:cNvSpPr txBox="1"/>
            <p:nvPr/>
          </p:nvSpPr>
          <p:spPr>
            <a:xfrm>
              <a:off x="6067046" y="974402"/>
              <a:ext cx="18214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94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Framework 2 – Subgraph Embedding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65838" y="2169839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94103" y="4033694"/>
            <a:ext cx="621547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65838" y="6017450"/>
            <a:ext cx="6498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73508" y="2000692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6681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48303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8" name="순서도: 논리합 277">
            <a:extLst>
              <a:ext uri="{FF2B5EF4-FFF2-40B4-BE49-F238E27FC236}">
                <a16:creationId xmlns:a16="http://schemas.microsoft.com/office/drawing/2014/main" id="{3C397D29-F987-43FA-B695-AE3D09F42C04}"/>
              </a:ext>
            </a:extLst>
          </p:cNvPr>
          <p:cNvSpPr/>
          <p:nvPr/>
        </p:nvSpPr>
        <p:spPr>
          <a:xfrm>
            <a:off x="6141467" y="3847149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55ED775A-7B57-488B-AA52-689DC844A43E}"/>
              </a:ext>
            </a:extLst>
          </p:cNvPr>
          <p:cNvCxnSpPr>
            <a:cxnSpLocks/>
            <a:stCxn id="256" idx="0"/>
            <a:endCxn id="278" idx="2"/>
          </p:cNvCxnSpPr>
          <p:nvPr/>
        </p:nvCxnSpPr>
        <p:spPr>
          <a:xfrm flipV="1">
            <a:off x="5053944" y="4033694"/>
            <a:ext cx="1087523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78" idx="2"/>
          </p:cNvCxnSpPr>
          <p:nvPr/>
        </p:nvCxnSpPr>
        <p:spPr>
          <a:xfrm>
            <a:off x="5053944" y="2169839"/>
            <a:ext cx="1087523" cy="1863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263" idx="0"/>
            <a:endCxn id="278" idx="2"/>
          </p:cNvCxnSpPr>
          <p:nvPr/>
        </p:nvCxnSpPr>
        <p:spPr>
          <a:xfrm flipV="1">
            <a:off x="5053944" y="4033694"/>
            <a:ext cx="1087523" cy="19837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3838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8400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299718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1579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78" idx="6"/>
            <a:endCxn id="313" idx="0"/>
          </p:cNvCxnSpPr>
          <p:nvPr/>
        </p:nvCxnSpPr>
        <p:spPr>
          <a:xfrm>
            <a:off x="6514556" y="4033694"/>
            <a:ext cx="916363" cy="4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68663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New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2870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37809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37809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4A3C1131-18B5-44A1-B492-1FDAF4921798}"/>
              </a:ext>
            </a:extLst>
          </p:cNvPr>
          <p:cNvSpPr txBox="1"/>
          <p:nvPr/>
        </p:nvSpPr>
        <p:spPr>
          <a:xfrm>
            <a:off x="9298958" y="5438937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Concat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964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161279" y="2884656"/>
            <a:ext cx="5437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22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736" y="1104049"/>
            <a:ext cx="12006197" cy="582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Period : 1914.06.01 ~ 2020.10.31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 :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hlinkClick r:id="rId3"/>
              </a:rPr>
              <a:t>https://www.kaggle.com/stefanoleone992/rotten-tomatoes-movies-and-critic-reviews-dataset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ED9D5F-C93C-4BFD-862A-C58E74868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477375"/>
              </p:ext>
            </p:extLst>
          </p:nvPr>
        </p:nvGraphicFramePr>
        <p:xfrm>
          <a:off x="1344646" y="2907487"/>
          <a:ext cx="9502707" cy="21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8186">
                  <a:extLst>
                    <a:ext uri="{9D8B030D-6E8A-4147-A177-3AD203B41FA5}">
                      <a16:colId xmlns:a16="http://schemas.microsoft.com/office/drawing/2014/main" val="2271742623"/>
                    </a:ext>
                  </a:extLst>
                </a:gridCol>
                <a:gridCol w="1583350">
                  <a:extLst>
                    <a:ext uri="{9D8B030D-6E8A-4147-A177-3AD203B41FA5}">
                      <a16:colId xmlns:a16="http://schemas.microsoft.com/office/drawing/2014/main" val="1428650902"/>
                    </a:ext>
                  </a:extLst>
                </a:gridCol>
                <a:gridCol w="6161171">
                  <a:extLst>
                    <a:ext uri="{9D8B030D-6E8A-4147-A177-3AD203B41FA5}">
                      <a16:colId xmlns:a16="http://schemas.microsoft.com/office/drawing/2014/main" val="3261201874"/>
                    </a:ext>
                  </a:extLst>
                </a:gridCol>
              </a:tblGrid>
              <a:tr h="26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File name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Dimension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Columns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378084"/>
                  </a:ext>
                </a:extLst>
              </a:tr>
              <a:tr h="1090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(17713, 22)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rotten_tomatoes_link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movie_title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movie_info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critics_consensus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content_rating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'genres', 'directors', 'authors', 'actors',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original_release_date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streaming_release_date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'runtime',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production_company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tomatometer_top_critics_count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tomatometer_fresh_critics_count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tomatometer_rotten_critics_count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843380"/>
                  </a:ext>
                </a:extLst>
              </a:tr>
              <a:tr h="471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1048576, 8)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rotten_tomatoes_link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critic_name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top_critic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publisher_name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review_type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review_score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review_date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review_content</a:t>
                      </a:r>
                      <a:endParaRPr lang="en-US" altLang="ko-KR" sz="10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298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AF54F8-8D93-4CBD-9068-A897093931C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8AD11B4-8581-4D5B-860B-E6F464A15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125100"/>
              </p:ext>
            </p:extLst>
          </p:nvPr>
        </p:nvGraphicFramePr>
        <p:xfrm>
          <a:off x="2837140" y="5147675"/>
          <a:ext cx="6517720" cy="15782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9430">
                  <a:extLst>
                    <a:ext uri="{9D8B030D-6E8A-4147-A177-3AD203B41FA5}">
                      <a16:colId xmlns:a16="http://schemas.microsoft.com/office/drawing/2014/main" val="836706278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061065767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4283160256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75619055"/>
                    </a:ext>
                  </a:extLst>
                </a:gridCol>
              </a:tblGrid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Rating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Review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Amount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80375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758,709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635746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305,502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370213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65,372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860972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434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0.03%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696507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01C86E2-776B-4C61-A6AD-A8ED6361604D}"/>
              </a:ext>
            </a:extLst>
          </p:cNvPr>
          <p:cNvSpPr/>
          <p:nvPr/>
        </p:nvSpPr>
        <p:spPr>
          <a:xfrm>
            <a:off x="2837140" y="5472891"/>
            <a:ext cx="6517720" cy="27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683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F573BA-5862-4A02-8F7D-AB4A5DD6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944" y="1124532"/>
            <a:ext cx="6339842" cy="56329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Why do you use Rotten Tomato data?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F7AC6-E8D0-4902-BF42-497C45CE5C78}"/>
              </a:ext>
            </a:extLst>
          </p:cNvPr>
          <p:cNvSpPr txBox="1"/>
          <p:nvPr/>
        </p:nvSpPr>
        <p:spPr>
          <a:xfrm>
            <a:off x="298027" y="1266613"/>
            <a:ext cx="5140960" cy="16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Features of rating score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Unlimited rating system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need for data refinement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close to problems in the field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C7483DD-08AB-4DF1-972F-26B5B07A3A45}"/>
              </a:ext>
            </a:extLst>
          </p:cNvPr>
          <p:cNvSpPr/>
          <p:nvPr/>
        </p:nvSpPr>
        <p:spPr>
          <a:xfrm>
            <a:off x="8832240" y="2157305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D524A4-2CE7-4A86-9AAA-6D313F4028CF}"/>
              </a:ext>
            </a:extLst>
          </p:cNvPr>
          <p:cNvSpPr/>
          <p:nvPr/>
        </p:nvSpPr>
        <p:spPr>
          <a:xfrm>
            <a:off x="8832240" y="3067152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2F027DB-94B5-4CFA-9F21-5ADF507763B1}"/>
              </a:ext>
            </a:extLst>
          </p:cNvPr>
          <p:cNvSpPr/>
          <p:nvPr/>
        </p:nvSpPr>
        <p:spPr>
          <a:xfrm>
            <a:off x="8832240" y="4543738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0764B50-F6B5-41F1-B94C-3365CEE1F610}"/>
              </a:ext>
            </a:extLst>
          </p:cNvPr>
          <p:cNvSpPr/>
          <p:nvPr/>
        </p:nvSpPr>
        <p:spPr>
          <a:xfrm>
            <a:off x="8832240" y="5471101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2189378-86CD-4B9B-9C24-9EFA03BA3798}"/>
              </a:ext>
            </a:extLst>
          </p:cNvPr>
          <p:cNvSpPr/>
          <p:nvPr/>
        </p:nvSpPr>
        <p:spPr>
          <a:xfrm>
            <a:off x="8832240" y="6551448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6170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 :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critic_name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top_critic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publisher_name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users 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9,794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movies: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17,614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E00048-7867-411C-8E9A-ECF5BEFC2906}"/>
              </a:ext>
            </a:extLst>
          </p:cNvPr>
          <p:cNvGrpSpPr/>
          <p:nvPr/>
        </p:nvGrpSpPr>
        <p:grpSpPr>
          <a:xfrm>
            <a:off x="4683759" y="2617901"/>
            <a:ext cx="7389707" cy="1215805"/>
            <a:chOff x="2401146" y="2685636"/>
            <a:chExt cx="7389707" cy="12158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8460A3-524A-43F5-BDBD-438F2AC5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1146" y="2685636"/>
              <a:ext cx="7389707" cy="121580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3DBC4B5-E514-45E8-923E-1D4A8D4847E7}"/>
                </a:ext>
              </a:extLst>
            </p:cNvPr>
            <p:cNvSpPr/>
            <p:nvPr/>
          </p:nvSpPr>
          <p:spPr>
            <a:xfrm>
              <a:off x="4299890" y="2882232"/>
              <a:ext cx="2024186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908D3E-9645-4035-B989-B19809BF88D3}"/>
                </a:ext>
              </a:extLst>
            </p:cNvPr>
            <p:cNvSpPr/>
            <p:nvPr/>
          </p:nvSpPr>
          <p:spPr>
            <a:xfrm>
              <a:off x="2569353" y="2882232"/>
              <a:ext cx="339265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1211B2-035E-4424-9BF1-F2CE3AC97834}"/>
              </a:ext>
            </a:extLst>
          </p:cNvPr>
          <p:cNvGrpSpPr/>
          <p:nvPr/>
        </p:nvGrpSpPr>
        <p:grpSpPr>
          <a:xfrm>
            <a:off x="5945242" y="4524526"/>
            <a:ext cx="6114674" cy="2181058"/>
            <a:chOff x="3038662" y="4403530"/>
            <a:chExt cx="6114674" cy="21810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5149539-EC99-4E8B-8C6A-2B2C00402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8662" y="4403530"/>
              <a:ext cx="6114674" cy="218105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E1C582E-086F-4FA7-96D6-6E19B122F1BA}"/>
                </a:ext>
              </a:extLst>
            </p:cNvPr>
            <p:cNvSpPr/>
            <p:nvPr/>
          </p:nvSpPr>
          <p:spPr>
            <a:xfrm>
              <a:off x="3173306" y="4403530"/>
              <a:ext cx="416561" cy="21395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1322F-F677-46DC-80A0-7664DE34B3A4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254DF3-0E6D-4E21-847D-5843513E5A9E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</p:spTree>
    <p:extLst>
      <p:ext uri="{BB962C8B-B14F-4D97-AF65-F5344CB8AC3E}">
        <p14:creationId xmlns:p14="http://schemas.microsoft.com/office/powerpoint/2010/main" val="3325030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Long-tail graphs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Group: User, Movie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Train/test rate = 9 : 1 (by timestamp)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Number: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(850),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(6,805)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Exclude cold-start problem (user, item)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3DAF1E-4B4E-43CF-9BEE-010B9A6B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33" y="3695334"/>
            <a:ext cx="5239395" cy="2692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7C3F7-CA2D-48B4-8167-1841B3AB22AC}"/>
              </a:ext>
            </a:extLst>
          </p:cNvPr>
          <p:cNvSpPr txBox="1"/>
          <p:nvPr/>
        </p:nvSpPr>
        <p:spPr>
          <a:xfrm>
            <a:off x="2391485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&lt;User&gt;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AE903-94BA-4C46-8754-AAFA4D0BDE22}"/>
              </a:ext>
            </a:extLst>
          </p:cNvPr>
          <p:cNvSpPr txBox="1"/>
          <p:nvPr/>
        </p:nvSpPr>
        <p:spPr>
          <a:xfrm>
            <a:off x="8465349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&lt;Movie&gt;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AAC3600-6509-4250-B292-06681CD16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352441"/>
              </p:ext>
            </p:extLst>
          </p:nvPr>
        </p:nvGraphicFramePr>
        <p:xfrm>
          <a:off x="5918718" y="1147263"/>
          <a:ext cx="585680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8103">
                  <a:extLst>
                    <a:ext uri="{9D8B030D-6E8A-4147-A177-3AD203B41FA5}">
                      <a16:colId xmlns:a16="http://schemas.microsoft.com/office/drawing/2014/main" val="1776087551"/>
                    </a:ext>
                  </a:extLst>
                </a:gridCol>
                <a:gridCol w="2158998">
                  <a:extLst>
                    <a:ext uri="{9D8B030D-6E8A-4147-A177-3AD203B41FA5}">
                      <a16:colId xmlns:a16="http://schemas.microsoft.com/office/drawing/2014/main" val="1870970699"/>
                    </a:ext>
                  </a:extLst>
                </a:gridCol>
                <a:gridCol w="2249701">
                  <a:extLst>
                    <a:ext uri="{9D8B030D-6E8A-4147-A177-3AD203B41FA5}">
                      <a16:colId xmlns:a16="http://schemas.microsoft.com/office/drawing/2014/main" val="1077320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Range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2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Total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9,794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17,614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88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3,552 (36%)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993   (6%)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53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4,653 (48%)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2,892 (16%)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6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20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2,994 (31%)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8,110 (46%)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500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345   (4%)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   (0%)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875019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AE880B1-1E6E-407C-AE5F-50D49F62D2E8}"/>
              </a:ext>
            </a:extLst>
          </p:cNvPr>
          <p:cNvGrpSpPr/>
          <p:nvPr/>
        </p:nvGrpSpPr>
        <p:grpSpPr>
          <a:xfrm>
            <a:off x="973494" y="3759200"/>
            <a:ext cx="1336213" cy="2296160"/>
            <a:chOff x="873760" y="3765973"/>
            <a:chExt cx="1524498" cy="22961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81BB9F-774D-4FE8-B8F6-23E31EDC2EE8}"/>
                </a:ext>
              </a:extLst>
            </p:cNvPr>
            <p:cNvSpPr/>
            <p:nvPr/>
          </p:nvSpPr>
          <p:spPr>
            <a:xfrm>
              <a:off x="873760" y="3765973"/>
              <a:ext cx="1524498" cy="22961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21BBCF-709F-41C7-838E-252F0A5EC7E3}"/>
                </a:ext>
              </a:extLst>
            </p:cNvPr>
            <p:cNvSpPr txBox="1"/>
            <p:nvPr/>
          </p:nvSpPr>
          <p:spPr>
            <a:xfrm>
              <a:off x="943311" y="4775553"/>
              <a:ext cx="13853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Reviews &gt;= 20</a:t>
              </a:r>
              <a:endParaRPr lang="ko-KR" altLang="en-US" sz="1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07685D-91EB-44BE-9106-D8BE9FC84493}"/>
              </a:ext>
            </a:extLst>
          </p:cNvPr>
          <p:cNvSpPr/>
          <p:nvPr/>
        </p:nvSpPr>
        <p:spPr>
          <a:xfrm>
            <a:off x="5918718" y="2621280"/>
            <a:ext cx="3604589" cy="392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BB30AB-D738-4EAC-9EA0-AE0B3780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53" y="3695334"/>
            <a:ext cx="5186083" cy="2693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9728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Sentiment, Emotion 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Training data for BERT model in Kaggle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</a:t>
            </a: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buClr>
                <a:schemeClr val="dk1"/>
              </a:buClr>
              <a:buSzPts val="2000"/>
            </a:pP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 generating/augmentation using BERT fine-tuning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2E6BFD-D33F-4625-A1FD-C9A419B6D4E9}"/>
              </a:ext>
            </a:extLst>
          </p:cNvPr>
          <p:cNvSpPr/>
          <p:nvPr/>
        </p:nvSpPr>
        <p:spPr>
          <a:xfrm>
            <a:off x="1374982" y="4912356"/>
            <a:ext cx="9624907" cy="1258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68809-9066-4076-99D9-4D4BF990DD35}"/>
              </a:ext>
            </a:extLst>
          </p:cNvPr>
          <p:cNvSpPr txBox="1"/>
          <p:nvPr/>
        </p:nvSpPr>
        <p:spPr>
          <a:xfrm>
            <a:off x="2025135" y="5352031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7FF8E09-C5C9-42E5-8BF5-A7AFB2F8BD32}"/>
              </a:ext>
            </a:extLst>
          </p:cNvPr>
          <p:cNvSpPr/>
          <p:nvPr/>
        </p:nvSpPr>
        <p:spPr>
          <a:xfrm>
            <a:off x="4316213" y="5394245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344799-89D7-4038-8AA6-2BEAB961AB3D}"/>
              </a:ext>
            </a:extLst>
          </p:cNvPr>
          <p:cNvSpPr txBox="1"/>
          <p:nvPr/>
        </p:nvSpPr>
        <p:spPr>
          <a:xfrm>
            <a:off x="7408454" y="5478267"/>
            <a:ext cx="164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Sentiment, emotion value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78C861-DE94-4D0C-8EDA-8A3A6A63A8F6}"/>
              </a:ext>
            </a:extLst>
          </p:cNvPr>
          <p:cNvSpPr/>
          <p:nvPr/>
        </p:nvSpPr>
        <p:spPr>
          <a:xfrm>
            <a:off x="6966779" y="5394244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7391E3-F12F-4F26-845C-797E467FE75C}"/>
              </a:ext>
            </a:extLst>
          </p:cNvPr>
          <p:cNvSpPr txBox="1"/>
          <p:nvPr/>
        </p:nvSpPr>
        <p:spPr>
          <a:xfrm>
            <a:off x="1993792" y="5082306"/>
            <a:ext cx="1859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data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48A59-D288-406A-88EC-040919559A87}"/>
              </a:ext>
            </a:extLst>
          </p:cNvPr>
          <p:cNvSpPr txBox="1"/>
          <p:nvPr/>
        </p:nvSpPr>
        <p:spPr>
          <a:xfrm>
            <a:off x="7605203" y="5135260"/>
            <a:ext cx="124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E6B2462-C350-4117-BB74-8C2EB261E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984366"/>
              </p:ext>
            </p:extLst>
          </p:nvPr>
        </p:nvGraphicFramePr>
        <p:xfrm>
          <a:off x="9756876" y="5029095"/>
          <a:ext cx="924669" cy="8983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8223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C369788-AEBB-40F9-AC72-5C6B12783D67}"/>
              </a:ext>
            </a:extLst>
          </p:cNvPr>
          <p:cNvSpPr txBox="1"/>
          <p:nvPr/>
        </p:nvSpPr>
        <p:spPr>
          <a:xfrm>
            <a:off x="9890439" y="5943670"/>
            <a:ext cx="65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(graph)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142630E-2783-472E-895F-1457214995BF}"/>
              </a:ext>
            </a:extLst>
          </p:cNvPr>
          <p:cNvSpPr/>
          <p:nvPr/>
        </p:nvSpPr>
        <p:spPr>
          <a:xfrm>
            <a:off x="9150194" y="5394243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AEBC07-D16D-4B07-97A2-D2B09D1C5024}"/>
              </a:ext>
            </a:extLst>
          </p:cNvPr>
          <p:cNvSpPr/>
          <p:nvPr/>
        </p:nvSpPr>
        <p:spPr>
          <a:xfrm>
            <a:off x="10101600" y="5030764"/>
            <a:ext cx="219486" cy="8896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2" descr="TensorFlow Hub">
            <a:extLst>
              <a:ext uri="{FF2B5EF4-FFF2-40B4-BE49-F238E27FC236}">
                <a16:creationId xmlns:a16="http://schemas.microsoft.com/office/drawing/2014/main" id="{1870E876-7E76-4603-996B-38936ED8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237" y="4871554"/>
            <a:ext cx="1334167" cy="133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(sentiment, emotion)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FCDB266-0F60-409C-B6D9-83F87A1A3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565972"/>
              </p:ext>
            </p:extLst>
          </p:nvPr>
        </p:nvGraphicFramePr>
        <p:xfrm>
          <a:off x="1286879" y="2483772"/>
          <a:ext cx="5974080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4816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150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5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6416294-382E-4D2D-9B0D-64EEB62BE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845495"/>
              </p:ext>
            </p:extLst>
          </p:nvPr>
        </p:nvGraphicFramePr>
        <p:xfrm>
          <a:off x="1286879" y="3714287"/>
          <a:ext cx="5974080" cy="54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224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245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E9ABDAC2-6300-4B20-9745-6A97A958509E}"/>
              </a:ext>
            </a:extLst>
          </p:cNvPr>
          <p:cNvSpPr txBox="1"/>
          <p:nvPr/>
        </p:nvSpPr>
        <p:spPr>
          <a:xfrm>
            <a:off x="130628" y="6255171"/>
            <a:ext cx="8322906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Sentiment Analysis on Movie Reviews</a:t>
            </a:r>
            <a:endParaRPr lang="ko-KR" altLang="en-US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[2] Emotion dataset for NLP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41E77D2-1D02-48C8-AB58-4AC2908A9287}"/>
              </a:ext>
            </a:extLst>
          </p:cNvPr>
          <p:cNvCxnSpPr>
            <a:cxnSpLocks/>
          </p:cNvCxnSpPr>
          <p:nvPr/>
        </p:nvCxnSpPr>
        <p:spPr>
          <a:xfrm>
            <a:off x="1034" y="6325782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03D635C-10CA-4250-89CA-7A96172EC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45" b="40614"/>
          <a:stretch/>
        </p:blipFill>
        <p:spPr>
          <a:xfrm>
            <a:off x="8547836" y="2749340"/>
            <a:ext cx="3406987" cy="4662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AA5FC82-F7C1-4ACF-A865-82199D44FE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033"/>
          <a:stretch/>
        </p:blipFill>
        <p:spPr>
          <a:xfrm>
            <a:off x="8547836" y="3607693"/>
            <a:ext cx="3406987" cy="6532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117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Grid search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Conventional models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Models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SVD, and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(Surprise library)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k(10,15, 25), name(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Pearson_baseline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Cosine)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learning_rate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(0.005, 0.006, 0.007)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 based modes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Dimensions : 75, 150, 225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Drop out : 0.3, 0.5, 0.7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 rate : 0.005, 0.01, 0.02, 0.03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Grid search</a:t>
            </a:r>
          </a:p>
        </p:txBody>
      </p:sp>
    </p:spTree>
    <p:extLst>
      <p:ext uri="{BB962C8B-B14F-4D97-AF65-F5344CB8AC3E}">
        <p14:creationId xmlns:p14="http://schemas.microsoft.com/office/powerpoint/2010/main" val="2030850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5395" y="1036321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Relation between rating and sentiment/emotion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– Correlation graph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088BAC-BAB3-4719-9677-3EE7A96BC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" y="1733186"/>
            <a:ext cx="6040605" cy="45304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F9D5EF-BDC1-4E33-B7CA-4579FBF65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475" y="1733186"/>
            <a:ext cx="6040605" cy="4530454"/>
          </a:xfrm>
          <a:prstGeom prst="rect">
            <a:avLst/>
          </a:prstGeom>
        </p:spPr>
      </p:pic>
      <p:sp>
        <p:nvSpPr>
          <p:cNvPr id="30" name="Google Shape;299;p8">
            <a:extLst>
              <a:ext uri="{FF2B5EF4-FFF2-40B4-BE49-F238E27FC236}">
                <a16:creationId xmlns:a16="http://schemas.microsoft.com/office/drawing/2014/main" id="{5E245FC3-133D-4AFF-A709-FAA712281F30}"/>
              </a:ext>
            </a:extLst>
          </p:cNvPr>
          <p:cNvSpPr txBox="1"/>
          <p:nvPr/>
        </p:nvSpPr>
        <p:spPr>
          <a:xfrm>
            <a:off x="727515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7: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sentiment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299;p8">
            <a:extLst>
              <a:ext uri="{FF2B5EF4-FFF2-40B4-BE49-F238E27FC236}">
                <a16:creationId xmlns:a16="http://schemas.microsoft.com/office/drawing/2014/main" id="{F26672B0-7255-4472-A55E-E3C54780DF02}"/>
              </a:ext>
            </a:extLst>
          </p:cNvPr>
          <p:cNvSpPr txBox="1"/>
          <p:nvPr/>
        </p:nvSpPr>
        <p:spPr>
          <a:xfrm>
            <a:off x="6795594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emotion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5317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945949" y="2884656"/>
            <a:ext cx="38683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02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2993273" y="2884656"/>
            <a:ext cx="5773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1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 – Table</a:t>
            </a:r>
          </a:p>
        </p:txBody>
      </p:sp>
      <p:sp>
        <p:nvSpPr>
          <p:cNvPr id="11" name="Google Shape;299;p8">
            <a:extLst>
              <a:ext uri="{FF2B5EF4-FFF2-40B4-BE49-F238E27FC236}">
                <a16:creationId xmlns:a16="http://schemas.microsoft.com/office/drawing/2014/main" id="{D0B24023-C347-414D-826D-227209F60AD2}"/>
              </a:ext>
            </a:extLst>
          </p:cNvPr>
          <p:cNvSpPr txBox="1"/>
          <p:nvPr/>
        </p:nvSpPr>
        <p:spPr>
          <a:xfrm>
            <a:off x="3747817" y="5877989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1: RMSE results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194D6B6-D889-4798-A9CD-25AA6D016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435942"/>
              </p:ext>
            </p:extLst>
          </p:nvPr>
        </p:nvGraphicFramePr>
        <p:xfrm>
          <a:off x="1667163" y="1277022"/>
          <a:ext cx="8857674" cy="48756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28837">
                  <a:extLst>
                    <a:ext uri="{9D8B030D-6E8A-4147-A177-3AD203B41FA5}">
                      <a16:colId xmlns:a16="http://schemas.microsoft.com/office/drawing/2014/main" val="586005253"/>
                    </a:ext>
                  </a:extLst>
                </a:gridCol>
                <a:gridCol w="4428837">
                  <a:extLst>
                    <a:ext uri="{9D8B030D-6E8A-4147-A177-3AD203B41FA5}">
                      <a16:colId xmlns:a16="http://schemas.microsoft.com/office/drawing/2014/main" val="1177448932"/>
                    </a:ext>
                  </a:extLst>
                </a:gridCol>
              </a:tblGrid>
              <a:tr h="4432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Model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RMSE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464437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CF (user-based)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0.9233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447311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/>
                        <a:t>      CF (item-based)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0.8818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003290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SVD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0.8425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116303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SVD++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0.8328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951067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GCMC (feature X)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0.8207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37157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GCMC (feature O)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0.8112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860116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GCMC (feature O + CX)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0.8070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0075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IGMC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0.8005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931889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CXMC (stacking)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0.7991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240939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CXMC (aggregated embedding)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-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61957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3C6A17B-E48B-48AE-8803-CE72F90F1FBF}"/>
              </a:ext>
            </a:extLst>
          </p:cNvPr>
          <p:cNvSpPr/>
          <p:nvPr/>
        </p:nvSpPr>
        <p:spPr>
          <a:xfrm>
            <a:off x="1667163" y="5271417"/>
            <a:ext cx="8857674" cy="881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301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452687" y="2921168"/>
            <a:ext cx="5213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6. Conclusion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420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Natural language 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be used in a graph-based recommender system through a method of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stacking GCMC and BERT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both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ordinal data like sentiment and categorical data like emotion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also improve the performance of the model.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GNN-based recommendation is better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than traditional methods because the graph reflects the multi-relational information between users and items.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4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Multi-relational graphs can be reflected in the GCMC in the manner we propose, and multi-relations can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 replaced by other meta-information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between users and items.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5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This concept can be expanded in many domains like shopping, social network with other algorithms.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Conclusion (ongoing)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660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081264" y="2921168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782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250864" y="2921168"/>
            <a:ext cx="3692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Appendix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482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 – Table</a:t>
            </a:r>
          </a:p>
        </p:txBody>
      </p:sp>
      <p:sp>
        <p:nvSpPr>
          <p:cNvPr id="11" name="Google Shape;299;p8">
            <a:extLst>
              <a:ext uri="{FF2B5EF4-FFF2-40B4-BE49-F238E27FC236}">
                <a16:creationId xmlns:a16="http://schemas.microsoft.com/office/drawing/2014/main" id="{D0B24023-C347-414D-826D-227209F60AD2}"/>
              </a:ext>
            </a:extLst>
          </p:cNvPr>
          <p:cNvSpPr txBox="1"/>
          <p:nvPr/>
        </p:nvSpPr>
        <p:spPr>
          <a:xfrm>
            <a:off x="3747817" y="5877989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1: RMSE results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194D6B6-D889-4798-A9CD-25AA6D016D8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7163" y="1277022"/>
          <a:ext cx="8857674" cy="53189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28837">
                  <a:extLst>
                    <a:ext uri="{9D8B030D-6E8A-4147-A177-3AD203B41FA5}">
                      <a16:colId xmlns:a16="http://schemas.microsoft.com/office/drawing/2014/main" val="586005253"/>
                    </a:ext>
                  </a:extLst>
                </a:gridCol>
                <a:gridCol w="4428837">
                  <a:extLst>
                    <a:ext uri="{9D8B030D-6E8A-4147-A177-3AD203B41FA5}">
                      <a16:colId xmlns:a16="http://schemas.microsoft.com/office/drawing/2014/main" val="1177448932"/>
                    </a:ext>
                  </a:extLst>
                </a:gridCol>
              </a:tblGrid>
              <a:tr h="4432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Model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RMSE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464437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CF (user-based)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0.9233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447311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/>
                        <a:t>      CF (item-based)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0.8818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003290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SVD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0.8425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116303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SVD++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0.8328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951067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GCMC (feature X)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0.8207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37157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GCMC (feature O)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0.8112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860116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GCMC (feature O + CX)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0.8070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0075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IGMC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0.8005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931889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CXMC (stacking)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0.7991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240939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CXMC (stacking - GCMC,</a:t>
                      </a:r>
                      <a:r>
                        <a:rPr lang="ko-KR" altLang="en-US" sz="2000"/>
                        <a:t> </a:t>
                      </a:r>
                      <a:r>
                        <a:rPr lang="en-US" altLang="ko-KR" sz="2000"/>
                        <a:t>IGMC)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883153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/>
                        <a:t>      CXMC (aggregated embedding)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-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61957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3C6A17B-E48B-48AE-8803-CE72F90F1FBF}"/>
              </a:ext>
            </a:extLst>
          </p:cNvPr>
          <p:cNvSpPr/>
          <p:nvPr/>
        </p:nvSpPr>
        <p:spPr>
          <a:xfrm>
            <a:off x="1667163" y="5271417"/>
            <a:ext cx="8857674" cy="881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96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CX Embedding 3</a:t>
            </a: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46325" y="2188645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35568" y="4042739"/>
            <a:ext cx="6800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13516" y="6037769"/>
            <a:ext cx="7021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53995" y="2019498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73592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68622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46" idx="2"/>
          </p:cNvCxnSpPr>
          <p:nvPr/>
        </p:nvCxnSpPr>
        <p:spPr>
          <a:xfrm>
            <a:off x="5034431" y="2188645"/>
            <a:ext cx="1540317" cy="18653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37" idx="3"/>
            <a:endCxn id="246" idx="2"/>
          </p:cNvCxnSpPr>
          <p:nvPr/>
        </p:nvCxnSpPr>
        <p:spPr>
          <a:xfrm flipV="1">
            <a:off x="6227721" y="4054013"/>
            <a:ext cx="347027" cy="19840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51928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97554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3010727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42884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46" idx="6"/>
            <a:endCxn id="313" idx="0"/>
          </p:cNvCxnSpPr>
          <p:nvPr/>
        </p:nvCxnSpPr>
        <p:spPr>
          <a:xfrm flipV="1">
            <a:off x="6947837" y="4051356"/>
            <a:ext cx="483082" cy="26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82209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New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42251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51355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51355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4A3C1131-18B5-44A1-B492-1FDAF4921798}"/>
              </a:ext>
            </a:extLst>
          </p:cNvPr>
          <p:cNvSpPr txBox="1"/>
          <p:nvPr/>
        </p:nvSpPr>
        <p:spPr>
          <a:xfrm>
            <a:off x="9298958" y="5438937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Concat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FFA18BF4-77BB-4B24-B832-25DE4DE176B4}"/>
              </a:ext>
            </a:extLst>
          </p:cNvPr>
          <p:cNvSpPr/>
          <p:nvPr/>
        </p:nvSpPr>
        <p:spPr>
          <a:xfrm>
            <a:off x="5205852" y="3763587"/>
            <a:ext cx="1202192" cy="257054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EFAC79E4-4241-4899-A9FF-85DE43EC38B4}"/>
              </a:ext>
            </a:extLst>
          </p:cNvPr>
          <p:cNvCxnSpPr>
            <a:cxnSpLocks/>
            <a:stCxn id="256" idx="0"/>
            <a:endCxn id="42" idx="2"/>
          </p:cNvCxnSpPr>
          <p:nvPr/>
        </p:nvCxnSpPr>
        <p:spPr>
          <a:xfrm>
            <a:off x="5053944" y="4042739"/>
            <a:ext cx="295105" cy="2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F9C938E9-216C-434D-A96E-D5AFE342A90B}"/>
              </a:ext>
            </a:extLst>
          </p:cNvPr>
          <p:cNvCxnSpPr>
            <a:cxnSpLocks/>
            <a:stCxn id="263" idx="0"/>
            <a:endCxn id="269" idx="2"/>
          </p:cNvCxnSpPr>
          <p:nvPr/>
        </p:nvCxnSpPr>
        <p:spPr>
          <a:xfrm flipV="1">
            <a:off x="5053944" y="6037745"/>
            <a:ext cx="295105" cy="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215DAB-68FF-47FD-943B-8B2DE09988D7}"/>
                  </a:ext>
                </a:extLst>
              </p:cNvPr>
              <p:cNvSpPr txBox="1"/>
              <p:nvPr/>
            </p:nvSpPr>
            <p:spPr>
              <a:xfrm>
                <a:off x="5738548" y="5914911"/>
                <a:ext cx="489173" cy="2462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600" spc="-3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ko-KR" altLang="en-US" sz="1600" i="0" spc="-3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1600" i="1" spc="-30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sz="1600" spc="-3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215DAB-68FF-47FD-943B-8B2DE0998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548" y="5914911"/>
                <a:ext cx="489173" cy="246221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6" name="순서도: 논리합 245">
            <a:extLst>
              <a:ext uri="{FF2B5EF4-FFF2-40B4-BE49-F238E27FC236}">
                <a16:creationId xmlns:a16="http://schemas.microsoft.com/office/drawing/2014/main" id="{E8F0135B-FE93-4597-8A9B-8F56A4C3BC88}"/>
              </a:ext>
            </a:extLst>
          </p:cNvPr>
          <p:cNvSpPr/>
          <p:nvPr/>
        </p:nvSpPr>
        <p:spPr>
          <a:xfrm>
            <a:off x="6574748" y="3867468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순서도: 가산 접합 41">
            <a:extLst>
              <a:ext uri="{FF2B5EF4-FFF2-40B4-BE49-F238E27FC236}">
                <a16:creationId xmlns:a16="http://schemas.microsoft.com/office/drawing/2014/main" id="{63EA1110-0BC9-4897-A131-20B345CAC071}"/>
              </a:ext>
            </a:extLst>
          </p:cNvPr>
          <p:cNvSpPr/>
          <p:nvPr/>
        </p:nvSpPr>
        <p:spPr>
          <a:xfrm>
            <a:off x="5349049" y="3860695"/>
            <a:ext cx="364604" cy="364604"/>
          </a:xfrm>
          <a:prstGeom prst="flowChartSummingJunction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순서도: 가산 접합 268">
            <a:extLst>
              <a:ext uri="{FF2B5EF4-FFF2-40B4-BE49-F238E27FC236}">
                <a16:creationId xmlns:a16="http://schemas.microsoft.com/office/drawing/2014/main" id="{74C2F890-1994-4C8F-8FE8-D667F4B0121F}"/>
              </a:ext>
            </a:extLst>
          </p:cNvPr>
          <p:cNvSpPr/>
          <p:nvPr/>
        </p:nvSpPr>
        <p:spPr>
          <a:xfrm>
            <a:off x="5349049" y="5855443"/>
            <a:ext cx="364604" cy="364604"/>
          </a:xfrm>
          <a:prstGeom prst="flowChartSummingJunction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9FFD5E93-BFD5-47AF-9EB4-2D7EE4560326}"/>
              </a:ext>
            </a:extLst>
          </p:cNvPr>
          <p:cNvCxnSpPr>
            <a:cxnSpLocks/>
            <a:stCxn id="272" idx="3"/>
            <a:endCxn id="246" idx="2"/>
          </p:cNvCxnSpPr>
          <p:nvPr/>
        </p:nvCxnSpPr>
        <p:spPr>
          <a:xfrm flipV="1">
            <a:off x="6227721" y="4054013"/>
            <a:ext cx="347027" cy="41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1B11342-4D3A-46C7-81F9-21B17768BE99}"/>
                  </a:ext>
                </a:extLst>
              </p:cNvPr>
              <p:cNvSpPr txBox="1"/>
              <p:nvPr/>
            </p:nvSpPr>
            <p:spPr>
              <a:xfrm>
                <a:off x="5738548" y="3935043"/>
                <a:ext cx="489173" cy="2462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600" i="1" spc="-30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sz="1600" spc="-300"/>
              </a:p>
            </p:txBody>
          </p:sp>
        </mc:Choice>
        <mc:Fallback xmlns="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1B11342-4D3A-46C7-81F9-21B17768B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548" y="3935043"/>
                <a:ext cx="489173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193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CX Embedding 4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46325" y="2188645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35568" y="4042739"/>
            <a:ext cx="6800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13516" y="6037769"/>
            <a:ext cx="7021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53995" y="2019498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46240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73592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68622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8" name="순서도: 논리합 277">
            <a:extLst>
              <a:ext uri="{FF2B5EF4-FFF2-40B4-BE49-F238E27FC236}">
                <a16:creationId xmlns:a16="http://schemas.microsoft.com/office/drawing/2014/main" id="{3C397D29-F987-43FA-B695-AE3D09F42C04}"/>
              </a:ext>
            </a:extLst>
          </p:cNvPr>
          <p:cNvSpPr/>
          <p:nvPr/>
        </p:nvSpPr>
        <p:spPr>
          <a:xfrm>
            <a:off x="6574747" y="3847149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55ED775A-7B57-488B-AA52-689DC844A43E}"/>
              </a:ext>
            </a:extLst>
          </p:cNvPr>
          <p:cNvCxnSpPr>
            <a:cxnSpLocks/>
            <a:stCxn id="137" idx="0"/>
            <a:endCxn id="278" idx="2"/>
          </p:cNvCxnSpPr>
          <p:nvPr/>
        </p:nvCxnSpPr>
        <p:spPr>
          <a:xfrm flipV="1">
            <a:off x="5599801" y="4033694"/>
            <a:ext cx="974946" cy="95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" idx="0"/>
            <a:endCxn id="278" idx="2"/>
          </p:cNvCxnSpPr>
          <p:nvPr/>
        </p:nvCxnSpPr>
        <p:spPr>
          <a:xfrm>
            <a:off x="5599801" y="2185633"/>
            <a:ext cx="974946" cy="18480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138" idx="0"/>
            <a:endCxn id="278" idx="2"/>
          </p:cNvCxnSpPr>
          <p:nvPr/>
        </p:nvCxnSpPr>
        <p:spPr>
          <a:xfrm flipV="1">
            <a:off x="5599801" y="4033694"/>
            <a:ext cx="974946" cy="20001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3838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8400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299718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1579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78" idx="6"/>
            <a:endCxn id="313" idx="0"/>
          </p:cNvCxnSpPr>
          <p:nvPr/>
        </p:nvCxnSpPr>
        <p:spPr>
          <a:xfrm>
            <a:off x="6947836" y="4033694"/>
            <a:ext cx="483083" cy="4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68663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New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2870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37809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37809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4A3C1131-18B5-44A1-B492-1FDAF4921798}"/>
              </a:ext>
            </a:extLst>
          </p:cNvPr>
          <p:cNvSpPr txBox="1"/>
          <p:nvPr/>
        </p:nvSpPr>
        <p:spPr>
          <a:xfrm>
            <a:off x="9298958" y="5438937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Concat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FFA18BF4-77BB-4B24-B832-25DE4DE176B4}"/>
              </a:ext>
            </a:extLst>
          </p:cNvPr>
          <p:cNvSpPr/>
          <p:nvPr/>
        </p:nvSpPr>
        <p:spPr>
          <a:xfrm>
            <a:off x="5183875" y="1574343"/>
            <a:ext cx="568272" cy="507082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79984F-E75C-41D9-9F69-CF88226F00DC}"/>
              </a:ext>
            </a:extLst>
          </p:cNvPr>
          <p:cNvSpPr/>
          <p:nvPr/>
        </p:nvSpPr>
        <p:spPr>
          <a:xfrm rot="5400000">
            <a:off x="4849000" y="2046122"/>
            <a:ext cx="1222580" cy="279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ko-KR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4810698-4CBB-49F6-A3C5-5F38C463E354}"/>
              </a:ext>
            </a:extLst>
          </p:cNvPr>
          <p:cNvSpPr/>
          <p:nvPr/>
        </p:nvSpPr>
        <p:spPr>
          <a:xfrm rot="5400000">
            <a:off x="4849000" y="3903732"/>
            <a:ext cx="1222580" cy="279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ko-KR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BA01AE2-9DD1-414E-801E-F6BF8D65586A}"/>
              </a:ext>
            </a:extLst>
          </p:cNvPr>
          <p:cNvSpPr/>
          <p:nvPr/>
        </p:nvSpPr>
        <p:spPr>
          <a:xfrm rot="5400000">
            <a:off x="4849000" y="5894365"/>
            <a:ext cx="1222580" cy="279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ko-KR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EFAC79E4-4241-4899-A9FF-85DE43EC38B4}"/>
              </a:ext>
            </a:extLst>
          </p:cNvPr>
          <p:cNvCxnSpPr>
            <a:cxnSpLocks/>
            <a:stCxn id="256" idx="0"/>
            <a:endCxn id="137" idx="2"/>
          </p:cNvCxnSpPr>
          <p:nvPr/>
        </p:nvCxnSpPr>
        <p:spPr>
          <a:xfrm>
            <a:off x="5053944" y="4042739"/>
            <a:ext cx="266835" cy="5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F9C938E9-216C-434D-A96E-D5AFE342A90B}"/>
              </a:ext>
            </a:extLst>
          </p:cNvPr>
          <p:cNvCxnSpPr>
            <a:cxnSpLocks/>
            <a:stCxn id="263" idx="0"/>
            <a:endCxn id="138" idx="2"/>
          </p:cNvCxnSpPr>
          <p:nvPr/>
        </p:nvCxnSpPr>
        <p:spPr>
          <a:xfrm flipV="1">
            <a:off x="5053944" y="6033876"/>
            <a:ext cx="266835" cy="38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9B100017-D4C3-41BF-8910-2B8147ACD109}"/>
              </a:ext>
            </a:extLst>
          </p:cNvPr>
          <p:cNvCxnSpPr>
            <a:cxnSpLocks/>
            <a:stCxn id="249" idx="0"/>
            <a:endCxn id="2" idx="2"/>
          </p:cNvCxnSpPr>
          <p:nvPr/>
        </p:nvCxnSpPr>
        <p:spPr>
          <a:xfrm flipV="1">
            <a:off x="5034431" y="2185633"/>
            <a:ext cx="286348" cy="3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926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722733" y="3355536"/>
            <a:ext cx="802535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Web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322432" y="1780445"/>
            <a:ext cx="11547135" cy="38644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1939027" y="3317200"/>
            <a:ext cx="986618" cy="794486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Movie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4583536" y="4087699"/>
            <a:ext cx="1528269" cy="5426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9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(normalization)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3353937" y="4087699"/>
            <a:ext cx="907851" cy="5426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5A08-4DF4-4E52-BE47-BCFA4461D1B6}"/>
              </a:ext>
            </a:extLst>
          </p:cNvPr>
          <p:cNvSpPr txBox="1"/>
          <p:nvPr/>
        </p:nvSpPr>
        <p:spPr>
          <a:xfrm>
            <a:off x="3735015" y="570650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 Overview </a:t>
            </a:r>
            <a:r>
              <a:rPr lang="en-US" altLang="ko-KR"/>
              <a:t>of G-CXE Framework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D696BC-0394-4AFF-BAF8-1B98B88005E1}"/>
              </a:ext>
            </a:extLst>
          </p:cNvPr>
          <p:cNvSpPr/>
          <p:nvPr/>
        </p:nvSpPr>
        <p:spPr>
          <a:xfrm>
            <a:off x="3353937" y="2822413"/>
            <a:ext cx="907851" cy="10992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2FD179-0B8E-4482-BB7A-4C6BC52AFC55}"/>
              </a:ext>
            </a:extLst>
          </p:cNvPr>
          <p:cNvSpPr/>
          <p:nvPr/>
        </p:nvSpPr>
        <p:spPr>
          <a:xfrm>
            <a:off x="4583537" y="2850076"/>
            <a:ext cx="1528269" cy="486630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 / 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BE964F-C6E5-4618-8B93-BA46A411C1D1}"/>
              </a:ext>
            </a:extLst>
          </p:cNvPr>
          <p:cNvSpPr/>
          <p:nvPr/>
        </p:nvSpPr>
        <p:spPr>
          <a:xfrm>
            <a:off x="4583537" y="3421311"/>
            <a:ext cx="1528269" cy="481618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 Vector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355F09-AC7D-45D6-8C6A-39658F9726F9}"/>
              </a:ext>
            </a:extLst>
          </p:cNvPr>
          <p:cNvSpPr/>
          <p:nvPr/>
        </p:nvSpPr>
        <p:spPr>
          <a:xfrm>
            <a:off x="6464033" y="2815653"/>
            <a:ext cx="986619" cy="181464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Graph </a:t>
            </a:r>
          </a:p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Model</a:t>
            </a:r>
            <a:endParaRPr lang="ko-KR" altLang="en-US" sz="14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CF5068C-7A8C-4E93-819D-96F8AB618807}"/>
              </a:ext>
            </a:extLst>
          </p:cNvPr>
          <p:cNvCxnSpPr>
            <a:cxnSpLocks/>
            <a:stCxn id="10" idx="2"/>
            <a:endCxn id="34" idx="3"/>
          </p:cNvCxnSpPr>
          <p:nvPr/>
        </p:nvCxnSpPr>
        <p:spPr>
          <a:xfrm flipH="1">
            <a:off x="1525268" y="3714443"/>
            <a:ext cx="413759" cy="29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64F5553-4EA9-41A1-A4BF-913AF2919044}"/>
              </a:ext>
            </a:extLst>
          </p:cNvPr>
          <p:cNvCxnSpPr>
            <a:cxnSpLocks/>
            <a:stCxn id="62" idx="1"/>
            <a:endCxn id="10" idx="4"/>
          </p:cNvCxnSpPr>
          <p:nvPr/>
        </p:nvCxnSpPr>
        <p:spPr>
          <a:xfrm flipH="1">
            <a:off x="2925645" y="3372016"/>
            <a:ext cx="428292" cy="3424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FEA0778-D7AD-45D8-93CE-22EBD8535BF7}"/>
              </a:ext>
            </a:extLst>
          </p:cNvPr>
          <p:cNvCxnSpPr>
            <a:cxnSpLocks/>
            <a:stCxn id="46" idx="1"/>
            <a:endCxn id="10" idx="4"/>
          </p:cNvCxnSpPr>
          <p:nvPr/>
        </p:nvCxnSpPr>
        <p:spPr>
          <a:xfrm flipH="1" flipV="1">
            <a:off x="2925645" y="3714443"/>
            <a:ext cx="428292" cy="64455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CB00173-E015-4886-BE9C-6D5A02DCFD7F}"/>
              </a:ext>
            </a:extLst>
          </p:cNvPr>
          <p:cNvCxnSpPr>
            <a:cxnSpLocks/>
            <a:stCxn id="37" idx="1"/>
            <a:endCxn id="46" idx="3"/>
          </p:cNvCxnSpPr>
          <p:nvPr/>
        </p:nvCxnSpPr>
        <p:spPr>
          <a:xfrm flipH="1">
            <a:off x="4261788" y="4359000"/>
            <a:ext cx="32174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EB095BD-E9D9-45CE-9301-38DB7AD32A3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6111805" y="4359000"/>
            <a:ext cx="35222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0D44E34-5F5F-4A98-92D0-85F625774719}"/>
              </a:ext>
            </a:extLst>
          </p:cNvPr>
          <p:cNvCxnSpPr>
            <a:cxnSpLocks/>
          </p:cNvCxnSpPr>
          <p:nvPr/>
        </p:nvCxnSpPr>
        <p:spPr>
          <a:xfrm flipH="1">
            <a:off x="6111807" y="3662120"/>
            <a:ext cx="3522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FA933-CC2C-4996-AB4E-58330D9E9B57}"/>
              </a:ext>
            </a:extLst>
          </p:cNvPr>
          <p:cNvCxnSpPr>
            <a:cxnSpLocks/>
            <a:stCxn id="82" idx="1"/>
            <a:endCxn id="69" idx="3"/>
          </p:cNvCxnSpPr>
          <p:nvPr/>
        </p:nvCxnSpPr>
        <p:spPr>
          <a:xfrm flipH="1">
            <a:off x="7450652" y="3447683"/>
            <a:ext cx="447819" cy="27529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48B465-808D-4161-957C-DA30A6CBB8EC}"/>
              </a:ext>
            </a:extLst>
          </p:cNvPr>
          <p:cNvCxnSpPr>
            <a:cxnSpLocks/>
            <a:stCxn id="71" idx="1"/>
            <a:endCxn id="69" idx="3"/>
          </p:cNvCxnSpPr>
          <p:nvPr/>
        </p:nvCxnSpPr>
        <p:spPr>
          <a:xfrm flipH="1" flipV="1">
            <a:off x="7450652" y="3722976"/>
            <a:ext cx="447819" cy="27638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2B3131-E2EF-482F-AA75-9A6181EB3B96}"/>
              </a:ext>
            </a:extLst>
          </p:cNvPr>
          <p:cNvSpPr/>
          <p:nvPr/>
        </p:nvSpPr>
        <p:spPr>
          <a:xfrm>
            <a:off x="9339684" y="3355536"/>
            <a:ext cx="838918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Ensemble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003BFDE-8706-42AB-AB02-B8FD519C3884}"/>
              </a:ext>
            </a:extLst>
          </p:cNvPr>
          <p:cNvSpPr/>
          <p:nvPr/>
        </p:nvSpPr>
        <p:spPr>
          <a:xfrm>
            <a:off x="10580192" y="3355536"/>
            <a:ext cx="894092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A214A43-2A83-46D7-9626-C37E83EAFBF2}"/>
              </a:ext>
            </a:extLst>
          </p:cNvPr>
          <p:cNvCxnSpPr>
            <a:cxnSpLocks/>
          </p:cNvCxnSpPr>
          <p:nvPr/>
        </p:nvCxnSpPr>
        <p:spPr>
          <a:xfrm flipH="1">
            <a:off x="6111806" y="3090258"/>
            <a:ext cx="35222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177AD64-E964-4D61-B131-1C1F7DDADA4D}"/>
              </a:ext>
            </a:extLst>
          </p:cNvPr>
          <p:cNvCxnSpPr>
            <a:cxnSpLocks/>
            <a:stCxn id="104" idx="1"/>
            <a:endCxn id="71" idx="3"/>
          </p:cNvCxnSpPr>
          <p:nvPr/>
        </p:nvCxnSpPr>
        <p:spPr>
          <a:xfrm flipH="1">
            <a:off x="8896163" y="3714733"/>
            <a:ext cx="443521" cy="28462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48ECAF2E-DE2C-40B4-9743-6FB4B4886C86}"/>
              </a:ext>
            </a:extLst>
          </p:cNvPr>
          <p:cNvCxnSpPr>
            <a:cxnSpLocks/>
            <a:stCxn id="104" idx="1"/>
            <a:endCxn id="82" idx="3"/>
          </p:cNvCxnSpPr>
          <p:nvPr/>
        </p:nvCxnSpPr>
        <p:spPr>
          <a:xfrm flipH="1" flipV="1">
            <a:off x="8896163" y="3447683"/>
            <a:ext cx="443521" cy="26705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76596BA-61DA-434D-A742-EE167ED2B6C4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178602" y="3714733"/>
            <a:ext cx="40159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5ABEBA-BE2A-4CAD-A953-4740E307AD71}"/>
              </a:ext>
            </a:extLst>
          </p:cNvPr>
          <p:cNvSpPr/>
          <p:nvPr/>
        </p:nvSpPr>
        <p:spPr>
          <a:xfrm>
            <a:off x="4539998" y="2789676"/>
            <a:ext cx="1617211" cy="11788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BED3BE-E548-48EB-BF30-637BDAD82A76}"/>
              </a:ext>
            </a:extLst>
          </p:cNvPr>
          <p:cNvSpPr txBox="1"/>
          <p:nvPr/>
        </p:nvSpPr>
        <p:spPr>
          <a:xfrm>
            <a:off x="787032" y="3022892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1)</a:t>
            </a:r>
            <a:endParaRPr lang="ko-KR" altLang="en-US" sz="1000" b="1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C7EE11B-530E-4637-8CE2-48932C1C6742}"/>
              </a:ext>
            </a:extLst>
          </p:cNvPr>
          <p:cNvSpPr txBox="1"/>
          <p:nvPr/>
        </p:nvSpPr>
        <p:spPr>
          <a:xfrm>
            <a:off x="2126056" y="3025662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2)</a:t>
            </a:r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E8B66CF-7568-4E1A-8B68-D6C6F3EA55CB}"/>
              </a:ext>
            </a:extLst>
          </p:cNvPr>
          <p:cNvSpPr txBox="1"/>
          <p:nvPr/>
        </p:nvSpPr>
        <p:spPr>
          <a:xfrm>
            <a:off x="350196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3)</a:t>
            </a:r>
            <a:endParaRPr lang="ko-KR" altLang="en-US" sz="1000" b="1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1F72A5E-702D-404E-A0BC-2296336B6DBC}"/>
              </a:ext>
            </a:extLst>
          </p:cNvPr>
          <p:cNvSpPr txBox="1"/>
          <p:nvPr/>
        </p:nvSpPr>
        <p:spPr>
          <a:xfrm>
            <a:off x="5041769" y="251408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4)</a:t>
            </a:r>
            <a:endParaRPr lang="ko-KR" altLang="en-US" sz="1000" b="1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3B49757-7773-4F6E-8571-8A7B4BF54CAA}"/>
              </a:ext>
            </a:extLst>
          </p:cNvPr>
          <p:cNvSpPr txBox="1"/>
          <p:nvPr/>
        </p:nvSpPr>
        <p:spPr>
          <a:xfrm>
            <a:off x="665144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5)</a:t>
            </a:r>
            <a:endParaRPr lang="ko-KR" altLang="en-US" sz="1000" b="1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D6CE441-2875-4651-8CFD-301B00561638}"/>
              </a:ext>
            </a:extLst>
          </p:cNvPr>
          <p:cNvSpPr txBox="1"/>
          <p:nvPr/>
        </p:nvSpPr>
        <p:spPr>
          <a:xfrm>
            <a:off x="8040097" y="2523558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6)</a:t>
            </a:r>
            <a:endParaRPr lang="ko-KR" altLang="en-US" sz="1000" b="1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9D3309C-6FE3-4F05-ACEB-607894E932D6}"/>
              </a:ext>
            </a:extLst>
          </p:cNvPr>
          <p:cNvSpPr txBox="1"/>
          <p:nvPr/>
        </p:nvSpPr>
        <p:spPr>
          <a:xfrm>
            <a:off x="9453242" y="305484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7)</a:t>
            </a:r>
            <a:endParaRPr lang="ko-KR" altLang="en-US" sz="1000" b="1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01082E1-2BA2-4D56-871A-7B9ED8D16C5F}"/>
              </a:ext>
            </a:extLst>
          </p:cNvPr>
          <p:cNvSpPr txBox="1"/>
          <p:nvPr/>
        </p:nvSpPr>
        <p:spPr>
          <a:xfrm>
            <a:off x="10721337" y="305484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8)</a:t>
            </a:r>
            <a:endParaRPr lang="ko-KR" altLang="en-US" sz="1000" b="1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367BAB7-B7E9-42F7-A987-1A4819580170}"/>
              </a:ext>
            </a:extLst>
          </p:cNvPr>
          <p:cNvCxnSpPr>
            <a:cxnSpLocks/>
          </p:cNvCxnSpPr>
          <p:nvPr/>
        </p:nvCxnSpPr>
        <p:spPr>
          <a:xfrm flipH="1">
            <a:off x="4276095" y="3385699"/>
            <a:ext cx="26203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B260A2-ADEE-4705-BB1B-E2C7F2D33F95}"/>
              </a:ext>
            </a:extLst>
          </p:cNvPr>
          <p:cNvGrpSpPr/>
          <p:nvPr/>
        </p:nvGrpSpPr>
        <p:grpSpPr>
          <a:xfrm>
            <a:off x="7898471" y="3802304"/>
            <a:ext cx="997692" cy="400111"/>
            <a:chOff x="7784584" y="3987631"/>
            <a:chExt cx="1159405" cy="81380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A25BC4-D982-4BDB-A247-33C3940622DA}"/>
                </a:ext>
              </a:extLst>
            </p:cNvPr>
            <p:cNvSpPr/>
            <p:nvPr/>
          </p:nvSpPr>
          <p:spPr>
            <a:xfrm>
              <a:off x="7784584" y="3987631"/>
              <a:ext cx="1159405" cy="801610"/>
            </a:xfrm>
            <a:prstGeom prst="rect">
              <a:avLst/>
            </a:prstGeom>
            <a:solidFill>
              <a:srgbClr val="D7E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1DBF2B7-E7A4-47F8-BD7E-C91667D3197D}"/>
                </a:ext>
              </a:extLst>
            </p:cNvPr>
            <p:cNvSpPr/>
            <p:nvPr/>
          </p:nvSpPr>
          <p:spPr>
            <a:xfrm>
              <a:off x="7784584" y="4385163"/>
              <a:ext cx="1159405" cy="4162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A2E5D187-ACB1-4D53-8EC4-8F1725746671}"/>
              </a:ext>
            </a:extLst>
          </p:cNvPr>
          <p:cNvSpPr txBox="1"/>
          <p:nvPr/>
        </p:nvSpPr>
        <p:spPr>
          <a:xfrm>
            <a:off x="7817615" y="4174949"/>
            <a:ext cx="1159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Implicit CX Embedding</a:t>
            </a:r>
            <a:endParaRPr lang="ko-KR" altLang="en-US" sz="1000" b="1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023E0CB-671A-47B2-9135-77F625872F25}"/>
              </a:ext>
            </a:extLst>
          </p:cNvPr>
          <p:cNvGrpSpPr/>
          <p:nvPr/>
        </p:nvGrpSpPr>
        <p:grpSpPr>
          <a:xfrm>
            <a:off x="7898471" y="3250625"/>
            <a:ext cx="997692" cy="400111"/>
            <a:chOff x="7784584" y="3987631"/>
            <a:chExt cx="1159405" cy="813803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B415ACD-CBB9-4CE4-9806-E3CB8CF7AF8B}"/>
                </a:ext>
              </a:extLst>
            </p:cNvPr>
            <p:cNvSpPr/>
            <p:nvPr/>
          </p:nvSpPr>
          <p:spPr>
            <a:xfrm>
              <a:off x="7784584" y="3987631"/>
              <a:ext cx="1159405" cy="801610"/>
            </a:xfrm>
            <a:prstGeom prst="rect">
              <a:avLst/>
            </a:prstGeom>
            <a:solidFill>
              <a:srgbClr val="FFABA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2DADC16-418B-472A-9245-29FA5599324F}"/>
                </a:ext>
              </a:extLst>
            </p:cNvPr>
            <p:cNvSpPr/>
            <p:nvPr/>
          </p:nvSpPr>
          <p:spPr>
            <a:xfrm>
              <a:off x="7784584" y="4385163"/>
              <a:ext cx="1159405" cy="4162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3419F091-0478-4093-8DC4-048774D6B515}"/>
              </a:ext>
            </a:extLst>
          </p:cNvPr>
          <p:cNvSpPr txBox="1"/>
          <p:nvPr/>
        </p:nvSpPr>
        <p:spPr>
          <a:xfrm>
            <a:off x="7817615" y="2861383"/>
            <a:ext cx="1159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Explicit CX Embedding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457839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Baseline (IGMC) + IDEA : G-CXE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3567003" y="302800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5373664" y="3962306"/>
            <a:ext cx="11546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5906758" y="2597541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6086163" y="379315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9799986" y="376472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063407" y="251034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269994" y="292352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9779862" y="214213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085282" y="355504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56" idx="0"/>
            <a:endCxn id="320" idx="1"/>
          </p:cNvCxnSpPr>
          <p:nvPr/>
        </p:nvCxnSpPr>
        <p:spPr>
          <a:xfrm>
            <a:off x="6866599" y="3962306"/>
            <a:ext cx="1218683" cy="18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903490" y="3964149"/>
            <a:ext cx="117019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DC11C531-5F26-4A06-93AC-3481C3DAE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24" r="67018" b="15617"/>
          <a:stretch/>
        </p:blipFill>
        <p:spPr>
          <a:xfrm>
            <a:off x="711025" y="2859151"/>
            <a:ext cx="2541654" cy="1939565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751D16DA-580B-4CE3-B79F-024C6532BB0E}"/>
              </a:ext>
            </a:extLst>
          </p:cNvPr>
          <p:cNvSpPr txBox="1"/>
          <p:nvPr/>
        </p:nvSpPr>
        <p:spPr>
          <a:xfrm>
            <a:off x="3746284" y="2676463"/>
            <a:ext cx="172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D15713-7BA2-43CB-B503-06A9D19E352A}"/>
              </a:ext>
            </a:extLst>
          </p:cNvPr>
          <p:cNvSpPr/>
          <p:nvPr/>
        </p:nvSpPr>
        <p:spPr>
          <a:xfrm>
            <a:off x="3620437" y="2482894"/>
            <a:ext cx="3632334" cy="256154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2D3D7D-78D0-496E-8AC9-226806D4444D}"/>
              </a:ext>
            </a:extLst>
          </p:cNvPr>
          <p:cNvSpPr txBox="1"/>
          <p:nvPr/>
        </p:nvSpPr>
        <p:spPr>
          <a:xfrm>
            <a:off x="3823979" y="5662338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Review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99726E-BB67-494B-A876-592DE167DD29}"/>
              </a:ext>
            </a:extLst>
          </p:cNvPr>
          <p:cNvSpPr txBox="1"/>
          <p:nvPr/>
        </p:nvSpPr>
        <p:spPr>
          <a:xfrm>
            <a:off x="3640814" y="5920994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09EDEF0-60C5-418F-8045-D887C93E6DE4}"/>
              </a:ext>
            </a:extLst>
          </p:cNvPr>
          <p:cNvCxnSpPr>
            <a:cxnSpLocks/>
          </p:cNvCxnSpPr>
          <p:nvPr/>
        </p:nvCxnSpPr>
        <p:spPr>
          <a:xfrm flipV="1">
            <a:off x="4614673" y="5107893"/>
            <a:ext cx="0" cy="4787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BC97618-7AEB-41F9-BC6D-A8EDE4ABDF2E}"/>
              </a:ext>
            </a:extLst>
          </p:cNvPr>
          <p:cNvSpPr/>
          <p:nvPr/>
        </p:nvSpPr>
        <p:spPr>
          <a:xfrm>
            <a:off x="3595584" y="5640422"/>
            <a:ext cx="1992947" cy="85152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DC5B61-1BC5-41C1-83A7-B31DF70BCBB4}"/>
              </a:ext>
            </a:extLst>
          </p:cNvPr>
          <p:cNvSpPr txBox="1"/>
          <p:nvPr/>
        </p:nvSpPr>
        <p:spPr>
          <a:xfrm>
            <a:off x="5667094" y="5716183"/>
            <a:ext cx="2652718" cy="7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Explicit CX Embedding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Implicit CX 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841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Motivation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Industry of Recommender System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 experience(UX) is required for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personalized marketing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watching the movies, UX may be expressed as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Sentiment/Emotion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Cinematic Experience (CX)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[1]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means </a:t>
            </a:r>
            <a:r>
              <a:rPr lang="en-US" altLang="ko-KR" u="sng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unforgettable experiences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from watching a film.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User’s psychological information  -&gt; Sentiment/Emotion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Rational basis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[2]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User’s feelings are reflected in the movie </a:t>
            </a: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emotions about the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movie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 satisfaction.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Emotional information can be used as personalized data.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D09DB-3F7C-4D7E-9E05-85B9EBAE0E05}"/>
              </a:ext>
            </a:extLst>
          </p:cNvPr>
          <p:cNvSpPr txBox="1"/>
          <p:nvPr/>
        </p:nvSpPr>
        <p:spPr>
          <a:xfrm>
            <a:off x="130628" y="6255171"/>
            <a:ext cx="8322906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[1] Cinematic experience, film space, and the child’s world (Canadian Journal of Film Studies 2010)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[2] The impact of emotions on the helpfulness of movie reviews (JART 2015)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DA8FD5-8C4C-4FA9-8761-1929DA97D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238" y="1614347"/>
            <a:ext cx="1604713" cy="16047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9B7CEC-BDCD-4A11-9928-108357964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030" y="4080029"/>
            <a:ext cx="1535127" cy="153512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C5F390F-F5F9-4DE8-B7A7-37F0491A04CF}"/>
              </a:ext>
            </a:extLst>
          </p:cNvPr>
          <p:cNvCxnSpPr>
            <a:cxnSpLocks/>
          </p:cNvCxnSpPr>
          <p:nvPr/>
        </p:nvCxnSpPr>
        <p:spPr>
          <a:xfrm>
            <a:off x="1034" y="6309360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62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Implicit CX Embedding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4402599" y="2228029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3613578" y="2956571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>
            <a:off x="6341736" y="3165117"/>
            <a:ext cx="12411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7140701" y="2995970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6969216" y="2015899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785233" y="5252266"/>
            <a:ext cx="1222578" cy="338294"/>
            <a:chOff x="4206426" y="1892765"/>
            <a:chExt cx="1222578" cy="33829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320" idx="1"/>
          </p:cNvCxnSpPr>
          <p:nvPr/>
        </p:nvCxnSpPr>
        <p:spPr>
          <a:xfrm flipV="1">
            <a:off x="7921137" y="3163262"/>
            <a:ext cx="1080428" cy="1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528759" y="2963835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endCxn id="293" idx="0"/>
          </p:cNvCxnSpPr>
          <p:nvPr/>
        </p:nvCxnSpPr>
        <p:spPr>
          <a:xfrm>
            <a:off x="11003905" y="2588520"/>
            <a:ext cx="5143" cy="375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B10D89-DA25-429D-A967-F2B9F206CE76}"/>
              </a:ext>
            </a:extLst>
          </p:cNvPr>
          <p:cNvGrpSpPr/>
          <p:nvPr/>
        </p:nvGrpSpPr>
        <p:grpSpPr>
          <a:xfrm>
            <a:off x="10523617" y="1787679"/>
            <a:ext cx="960575" cy="781389"/>
            <a:chOff x="10197061" y="1197879"/>
            <a:chExt cx="960575" cy="781389"/>
          </a:xfrm>
        </p:grpSpPr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496D3748-9FC5-42F6-A81F-9F34E92135E3}"/>
                </a:ext>
              </a:extLst>
            </p:cNvPr>
            <p:cNvGrpSpPr/>
            <p:nvPr/>
          </p:nvGrpSpPr>
          <p:grpSpPr>
            <a:xfrm>
              <a:off x="10480606" y="1566095"/>
              <a:ext cx="413173" cy="413173"/>
              <a:chOff x="10467900" y="2664429"/>
              <a:chExt cx="413173" cy="413173"/>
            </a:xfrm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720DFA90-DE40-4E42-86D8-05D40B6AFB99}"/>
                  </a:ext>
                </a:extLst>
              </p:cNvPr>
              <p:cNvSpPr/>
              <p:nvPr/>
            </p:nvSpPr>
            <p:spPr>
              <a:xfrm>
                <a:off x="10467900" y="2664429"/>
                <a:ext cx="413173" cy="41317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E1D04325-194B-47F6-A6B9-BBBEF4E289D4}"/>
                      </a:ext>
                    </a:extLst>
                  </p:cNvPr>
                  <p:cNvSpPr txBox="1"/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A8B1DEFD-40B1-4EC3-88B4-60835BD21B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071" r="-7143" b="-2608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75595F78-3ADC-4164-9A33-AE9450871008}"/>
                </a:ext>
              </a:extLst>
            </p:cNvPr>
            <p:cNvSpPr txBox="1"/>
            <p:nvPr/>
          </p:nvSpPr>
          <p:spPr>
            <a:xfrm>
              <a:off x="10197061" y="119787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Target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9001565" y="2754158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819773" y="3163262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291B369-7BB5-4B90-983E-BABA1E812ED7}"/>
              </a:ext>
            </a:extLst>
          </p:cNvPr>
          <p:cNvSpPr txBox="1"/>
          <p:nvPr/>
        </p:nvSpPr>
        <p:spPr>
          <a:xfrm>
            <a:off x="4653298" y="4510074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Edge Features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28D4C3-F3DB-41BB-B275-6B88374157BD}"/>
              </a:ext>
            </a:extLst>
          </p:cNvPr>
          <p:cNvSpPr txBox="1"/>
          <p:nvPr/>
        </p:nvSpPr>
        <p:spPr>
          <a:xfrm>
            <a:off x="4532181" y="1913174"/>
            <a:ext cx="1838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208D79-C425-41BE-9A7D-36E8199D6C7E}"/>
              </a:ext>
            </a:extLst>
          </p:cNvPr>
          <p:cNvSpPr/>
          <p:nvPr/>
        </p:nvSpPr>
        <p:spPr>
          <a:xfrm>
            <a:off x="3593319" y="5062426"/>
            <a:ext cx="926173" cy="721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6333DC2-FBAD-4AB5-88A4-988B41CB1CBC}"/>
              </a:ext>
            </a:extLst>
          </p:cNvPr>
          <p:cNvCxnSpPr>
            <a:cxnSpLocks/>
            <a:stCxn id="7" idx="3"/>
            <a:endCxn id="256" idx="2"/>
          </p:cNvCxnSpPr>
          <p:nvPr/>
        </p:nvCxnSpPr>
        <p:spPr>
          <a:xfrm flipV="1">
            <a:off x="4519492" y="5421413"/>
            <a:ext cx="707883" cy="16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61793AF-B68D-4FC0-A4E3-331414C122AB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5443992" y="3896126"/>
            <a:ext cx="0" cy="6139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40B0029-EFBD-4EA6-96FB-EB9D216E9474}"/>
              </a:ext>
            </a:extLst>
          </p:cNvPr>
          <p:cNvSpPr txBox="1"/>
          <p:nvPr/>
        </p:nvSpPr>
        <p:spPr>
          <a:xfrm>
            <a:off x="1091641" y="4905884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Review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3D1EBF2-3C2F-46E9-BA31-7F0E4FFAE763}"/>
              </a:ext>
            </a:extLst>
          </p:cNvPr>
          <p:cNvSpPr txBox="1"/>
          <p:nvPr/>
        </p:nvSpPr>
        <p:spPr>
          <a:xfrm>
            <a:off x="908476" y="5164540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4FCAF23-5FFB-4838-A4C7-D6EAC5EEFA9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901315" y="5421413"/>
            <a:ext cx="692004" cy="16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C8A0DFE-9C36-4E0C-84AA-E54A67CD8994}"/>
              </a:ext>
            </a:extLst>
          </p:cNvPr>
          <p:cNvSpPr/>
          <p:nvPr/>
        </p:nvSpPr>
        <p:spPr>
          <a:xfrm>
            <a:off x="860213" y="4360098"/>
            <a:ext cx="5217666" cy="184511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437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CX Embedding1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731455" y="1700450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942434" y="2428992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>
            <a:off x="4670592" y="2637538"/>
            <a:ext cx="12411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5469557" y="2468391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5298072" y="1488320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>
            <a:off x="3167836" y="3552671"/>
            <a:ext cx="1222578" cy="338294"/>
            <a:chOff x="4206426" y="1892765"/>
            <a:chExt cx="1222578" cy="33829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320" idx="1"/>
          </p:cNvCxnSpPr>
          <p:nvPr/>
        </p:nvCxnSpPr>
        <p:spPr>
          <a:xfrm flipV="1">
            <a:off x="6249993" y="2635683"/>
            <a:ext cx="1080428" cy="1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8857615" y="2436256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endCxn id="293" idx="0"/>
          </p:cNvCxnSpPr>
          <p:nvPr/>
        </p:nvCxnSpPr>
        <p:spPr>
          <a:xfrm>
            <a:off x="9332761" y="2060941"/>
            <a:ext cx="5143" cy="375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B10D89-DA25-429D-A967-F2B9F206CE76}"/>
              </a:ext>
            </a:extLst>
          </p:cNvPr>
          <p:cNvGrpSpPr/>
          <p:nvPr/>
        </p:nvGrpSpPr>
        <p:grpSpPr>
          <a:xfrm>
            <a:off x="8852473" y="1260100"/>
            <a:ext cx="960575" cy="781389"/>
            <a:chOff x="10197061" y="1197879"/>
            <a:chExt cx="960575" cy="781389"/>
          </a:xfrm>
        </p:grpSpPr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496D3748-9FC5-42F6-A81F-9F34E92135E3}"/>
                </a:ext>
              </a:extLst>
            </p:cNvPr>
            <p:cNvGrpSpPr/>
            <p:nvPr/>
          </p:nvGrpSpPr>
          <p:grpSpPr>
            <a:xfrm>
              <a:off x="10480606" y="1566095"/>
              <a:ext cx="413173" cy="413173"/>
              <a:chOff x="10467900" y="2664429"/>
              <a:chExt cx="413173" cy="413173"/>
            </a:xfrm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720DFA90-DE40-4E42-86D8-05D40B6AFB99}"/>
                  </a:ext>
                </a:extLst>
              </p:cNvPr>
              <p:cNvSpPr/>
              <p:nvPr/>
            </p:nvSpPr>
            <p:spPr>
              <a:xfrm>
                <a:off x="10467900" y="2664429"/>
                <a:ext cx="413173" cy="41317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E1D04325-194B-47F6-A6B9-BBBEF4E289D4}"/>
                      </a:ext>
                    </a:extLst>
                  </p:cNvPr>
                  <p:cNvSpPr txBox="1"/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A8B1DEFD-40B1-4EC3-88B4-60835BD21B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071" r="-7143" b="-2608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75595F78-3ADC-4164-9A33-AE9450871008}"/>
                </a:ext>
              </a:extLst>
            </p:cNvPr>
            <p:cNvSpPr txBox="1"/>
            <p:nvPr/>
          </p:nvSpPr>
          <p:spPr>
            <a:xfrm>
              <a:off x="10197061" y="119787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Target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7330421" y="2226579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148629" y="2635683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291B369-7BB5-4B90-983E-BABA1E812ED7}"/>
              </a:ext>
            </a:extLst>
          </p:cNvPr>
          <p:cNvSpPr txBox="1"/>
          <p:nvPr/>
        </p:nvSpPr>
        <p:spPr>
          <a:xfrm>
            <a:off x="2988250" y="3980361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Edge Features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28D4C3-F3DB-41BB-B275-6B88374157BD}"/>
              </a:ext>
            </a:extLst>
          </p:cNvPr>
          <p:cNvSpPr txBox="1"/>
          <p:nvPr/>
        </p:nvSpPr>
        <p:spPr>
          <a:xfrm>
            <a:off x="2861037" y="1385595"/>
            <a:ext cx="1838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61793AF-B68D-4FC0-A4E3-331414C122AB}"/>
              </a:ext>
            </a:extLst>
          </p:cNvPr>
          <p:cNvCxnSpPr>
            <a:cxnSpLocks/>
            <a:stCxn id="69" idx="0"/>
          </p:cNvCxnSpPr>
          <p:nvPr/>
        </p:nvCxnSpPr>
        <p:spPr>
          <a:xfrm flipV="1">
            <a:off x="3774440" y="4288139"/>
            <a:ext cx="0" cy="11691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40B0029-EFBD-4EA6-96FB-EB9D216E9474}"/>
              </a:ext>
            </a:extLst>
          </p:cNvPr>
          <p:cNvSpPr txBox="1"/>
          <p:nvPr/>
        </p:nvSpPr>
        <p:spPr>
          <a:xfrm>
            <a:off x="4222556" y="5457331"/>
            <a:ext cx="158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Rating</a:t>
            </a:r>
            <a:endParaRPr lang="ko-KR" altLang="en-US" sz="16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C8A0DFE-9C36-4E0C-84AA-E54A67CD8994}"/>
              </a:ext>
            </a:extLst>
          </p:cNvPr>
          <p:cNvSpPr/>
          <p:nvPr/>
        </p:nvSpPr>
        <p:spPr>
          <a:xfrm>
            <a:off x="1786759" y="3473003"/>
            <a:ext cx="3846786" cy="249501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EE1FB91-271C-4369-A9DB-2F4FEFBDBD0E}"/>
              </a:ext>
            </a:extLst>
          </p:cNvPr>
          <p:cNvSpPr txBox="1"/>
          <p:nvPr/>
        </p:nvSpPr>
        <p:spPr>
          <a:xfrm>
            <a:off x="2983746" y="5457331"/>
            <a:ext cx="158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Emotion</a:t>
            </a:r>
            <a:endParaRPr lang="ko-KR" altLang="en-US" sz="16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54AAED3-8F1A-4B4F-8EFB-1EE7475BA585}"/>
              </a:ext>
            </a:extLst>
          </p:cNvPr>
          <p:cNvSpPr txBox="1"/>
          <p:nvPr/>
        </p:nvSpPr>
        <p:spPr>
          <a:xfrm>
            <a:off x="1677462" y="5457331"/>
            <a:ext cx="158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Sentiment</a:t>
            </a:r>
            <a:endParaRPr lang="ko-KR" altLang="en-US" sz="16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E3DD049-0D4F-4FED-890B-C29323506599}"/>
              </a:ext>
            </a:extLst>
          </p:cNvPr>
          <p:cNvCxnSpPr>
            <a:cxnSpLocks/>
            <a:stCxn id="70" idx="0"/>
            <a:endCxn id="72" idx="2"/>
          </p:cNvCxnSpPr>
          <p:nvPr/>
        </p:nvCxnSpPr>
        <p:spPr>
          <a:xfrm flipV="1">
            <a:off x="2468156" y="4288138"/>
            <a:ext cx="1310788" cy="11691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845A9B1-20BE-45B2-9FE0-97B5F11DA2B5}"/>
              </a:ext>
            </a:extLst>
          </p:cNvPr>
          <p:cNvCxnSpPr>
            <a:cxnSpLocks/>
            <a:stCxn id="84" idx="0"/>
            <a:endCxn id="72" idx="2"/>
          </p:cNvCxnSpPr>
          <p:nvPr/>
        </p:nvCxnSpPr>
        <p:spPr>
          <a:xfrm flipH="1" flipV="1">
            <a:off x="3778944" y="4288138"/>
            <a:ext cx="1234306" cy="11691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404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CX Embedding2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731455" y="1700450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942434" y="2428992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>
            <a:off x="4670592" y="2637538"/>
            <a:ext cx="12411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5469557" y="2468391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5298072" y="1488320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>
            <a:off x="3167836" y="3552671"/>
            <a:ext cx="1222578" cy="338294"/>
            <a:chOff x="4206426" y="1892765"/>
            <a:chExt cx="1222578" cy="33829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320" idx="1"/>
          </p:cNvCxnSpPr>
          <p:nvPr/>
        </p:nvCxnSpPr>
        <p:spPr>
          <a:xfrm flipV="1">
            <a:off x="6249993" y="2635683"/>
            <a:ext cx="1080428" cy="1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8857615" y="2436256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endCxn id="293" idx="0"/>
          </p:cNvCxnSpPr>
          <p:nvPr/>
        </p:nvCxnSpPr>
        <p:spPr>
          <a:xfrm>
            <a:off x="9332761" y="2060941"/>
            <a:ext cx="5143" cy="375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B10D89-DA25-429D-A967-F2B9F206CE76}"/>
              </a:ext>
            </a:extLst>
          </p:cNvPr>
          <p:cNvGrpSpPr/>
          <p:nvPr/>
        </p:nvGrpSpPr>
        <p:grpSpPr>
          <a:xfrm>
            <a:off x="8852473" y="1260100"/>
            <a:ext cx="960575" cy="781389"/>
            <a:chOff x="10197061" y="1197879"/>
            <a:chExt cx="960575" cy="781389"/>
          </a:xfrm>
        </p:grpSpPr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496D3748-9FC5-42F6-A81F-9F34E92135E3}"/>
                </a:ext>
              </a:extLst>
            </p:cNvPr>
            <p:cNvGrpSpPr/>
            <p:nvPr/>
          </p:nvGrpSpPr>
          <p:grpSpPr>
            <a:xfrm>
              <a:off x="10480606" y="1566095"/>
              <a:ext cx="413173" cy="413173"/>
              <a:chOff x="10467900" y="2664429"/>
              <a:chExt cx="413173" cy="413173"/>
            </a:xfrm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720DFA90-DE40-4E42-86D8-05D40B6AFB99}"/>
                  </a:ext>
                </a:extLst>
              </p:cNvPr>
              <p:cNvSpPr/>
              <p:nvPr/>
            </p:nvSpPr>
            <p:spPr>
              <a:xfrm>
                <a:off x="10467900" y="2664429"/>
                <a:ext cx="413173" cy="41317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E1D04325-194B-47F6-A6B9-BBBEF4E289D4}"/>
                      </a:ext>
                    </a:extLst>
                  </p:cNvPr>
                  <p:cNvSpPr txBox="1"/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A8B1DEFD-40B1-4EC3-88B4-60835BD21B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071" r="-7143" b="-2608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75595F78-3ADC-4164-9A33-AE9450871008}"/>
                </a:ext>
              </a:extLst>
            </p:cNvPr>
            <p:cNvSpPr txBox="1"/>
            <p:nvPr/>
          </p:nvSpPr>
          <p:spPr>
            <a:xfrm>
              <a:off x="10197061" y="119787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Target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7330421" y="2226579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148629" y="2635683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291B369-7BB5-4B90-983E-BABA1E812ED7}"/>
              </a:ext>
            </a:extLst>
          </p:cNvPr>
          <p:cNvSpPr txBox="1"/>
          <p:nvPr/>
        </p:nvSpPr>
        <p:spPr>
          <a:xfrm>
            <a:off x="2988250" y="3980361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Edge Features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28D4C3-F3DB-41BB-B275-6B88374157BD}"/>
              </a:ext>
            </a:extLst>
          </p:cNvPr>
          <p:cNvSpPr txBox="1"/>
          <p:nvPr/>
        </p:nvSpPr>
        <p:spPr>
          <a:xfrm>
            <a:off x="2861037" y="1385595"/>
            <a:ext cx="1838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C8A0DFE-9C36-4E0C-84AA-E54A67CD8994}"/>
              </a:ext>
            </a:extLst>
          </p:cNvPr>
          <p:cNvSpPr/>
          <p:nvPr/>
        </p:nvSpPr>
        <p:spPr>
          <a:xfrm>
            <a:off x="1786759" y="3473003"/>
            <a:ext cx="3846786" cy="249501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EE1FB91-271C-4369-A9DB-2F4FEFBDBD0E}"/>
              </a:ext>
            </a:extLst>
          </p:cNvPr>
          <p:cNvSpPr txBox="1"/>
          <p:nvPr/>
        </p:nvSpPr>
        <p:spPr>
          <a:xfrm>
            <a:off x="3660146" y="5457331"/>
            <a:ext cx="158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Emotion</a:t>
            </a:r>
            <a:endParaRPr lang="ko-KR" altLang="en-US" sz="16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54AAED3-8F1A-4B4F-8EFB-1EE7475BA585}"/>
              </a:ext>
            </a:extLst>
          </p:cNvPr>
          <p:cNvSpPr txBox="1"/>
          <p:nvPr/>
        </p:nvSpPr>
        <p:spPr>
          <a:xfrm>
            <a:off x="2367955" y="5457331"/>
            <a:ext cx="158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Sentiment</a:t>
            </a:r>
            <a:endParaRPr lang="ko-KR" altLang="en-US" sz="16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E3DD049-0D4F-4FED-890B-C29323506599}"/>
              </a:ext>
            </a:extLst>
          </p:cNvPr>
          <p:cNvCxnSpPr>
            <a:cxnSpLocks/>
            <a:stCxn id="70" idx="0"/>
            <a:endCxn id="72" idx="2"/>
          </p:cNvCxnSpPr>
          <p:nvPr/>
        </p:nvCxnSpPr>
        <p:spPr>
          <a:xfrm flipV="1">
            <a:off x="3158649" y="4288138"/>
            <a:ext cx="620295" cy="11691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845A9B1-20BE-45B2-9FE0-97B5F11DA2B5}"/>
              </a:ext>
            </a:extLst>
          </p:cNvPr>
          <p:cNvCxnSpPr>
            <a:cxnSpLocks/>
            <a:stCxn id="69" idx="0"/>
            <a:endCxn id="72" idx="2"/>
          </p:cNvCxnSpPr>
          <p:nvPr/>
        </p:nvCxnSpPr>
        <p:spPr>
          <a:xfrm flipH="1" flipV="1">
            <a:off x="3778944" y="4288138"/>
            <a:ext cx="671896" cy="11691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468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Implicit CX Embedding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731455" y="1700450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942434" y="2428992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>
            <a:off x="4670592" y="2637538"/>
            <a:ext cx="12411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5469557" y="2468391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5298072" y="1488320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>
            <a:off x="3167836" y="3552671"/>
            <a:ext cx="1222578" cy="338294"/>
            <a:chOff x="4206426" y="1892765"/>
            <a:chExt cx="1222578" cy="33829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320" idx="1"/>
          </p:cNvCxnSpPr>
          <p:nvPr/>
        </p:nvCxnSpPr>
        <p:spPr>
          <a:xfrm flipV="1">
            <a:off x="6249993" y="2635683"/>
            <a:ext cx="1080428" cy="1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8857615" y="2436256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endCxn id="293" idx="0"/>
          </p:cNvCxnSpPr>
          <p:nvPr/>
        </p:nvCxnSpPr>
        <p:spPr>
          <a:xfrm>
            <a:off x="9332761" y="2060941"/>
            <a:ext cx="5143" cy="375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B10D89-DA25-429D-A967-F2B9F206CE76}"/>
              </a:ext>
            </a:extLst>
          </p:cNvPr>
          <p:cNvGrpSpPr/>
          <p:nvPr/>
        </p:nvGrpSpPr>
        <p:grpSpPr>
          <a:xfrm>
            <a:off x="8852473" y="1260100"/>
            <a:ext cx="960575" cy="781389"/>
            <a:chOff x="10197061" y="1197879"/>
            <a:chExt cx="960575" cy="781389"/>
          </a:xfrm>
        </p:grpSpPr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496D3748-9FC5-42F6-A81F-9F34E92135E3}"/>
                </a:ext>
              </a:extLst>
            </p:cNvPr>
            <p:cNvGrpSpPr/>
            <p:nvPr/>
          </p:nvGrpSpPr>
          <p:grpSpPr>
            <a:xfrm>
              <a:off x="10480606" y="1566095"/>
              <a:ext cx="413173" cy="413173"/>
              <a:chOff x="10467900" y="2664429"/>
              <a:chExt cx="413173" cy="413173"/>
            </a:xfrm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720DFA90-DE40-4E42-86D8-05D40B6AFB99}"/>
                  </a:ext>
                </a:extLst>
              </p:cNvPr>
              <p:cNvSpPr/>
              <p:nvPr/>
            </p:nvSpPr>
            <p:spPr>
              <a:xfrm>
                <a:off x="10467900" y="2664429"/>
                <a:ext cx="413173" cy="41317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E1D04325-194B-47F6-A6B9-BBBEF4E289D4}"/>
                      </a:ext>
                    </a:extLst>
                  </p:cNvPr>
                  <p:cNvSpPr txBox="1"/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A8B1DEFD-40B1-4EC3-88B4-60835BD21B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071" r="-7143" b="-2608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75595F78-3ADC-4164-9A33-AE9450871008}"/>
                </a:ext>
              </a:extLst>
            </p:cNvPr>
            <p:cNvSpPr txBox="1"/>
            <p:nvPr/>
          </p:nvSpPr>
          <p:spPr>
            <a:xfrm>
              <a:off x="10197061" y="119787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Target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7330421" y="2226579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148629" y="2635683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291B369-7BB5-4B90-983E-BABA1E812ED7}"/>
              </a:ext>
            </a:extLst>
          </p:cNvPr>
          <p:cNvSpPr txBox="1"/>
          <p:nvPr/>
        </p:nvSpPr>
        <p:spPr>
          <a:xfrm>
            <a:off x="2988250" y="3980361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Edge Features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28D4C3-F3DB-41BB-B275-6B88374157BD}"/>
              </a:ext>
            </a:extLst>
          </p:cNvPr>
          <p:cNvSpPr txBox="1"/>
          <p:nvPr/>
        </p:nvSpPr>
        <p:spPr>
          <a:xfrm>
            <a:off x="2861037" y="1385595"/>
            <a:ext cx="1838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C8A0DFE-9C36-4E0C-84AA-E54A67CD8994}"/>
              </a:ext>
            </a:extLst>
          </p:cNvPr>
          <p:cNvSpPr/>
          <p:nvPr/>
        </p:nvSpPr>
        <p:spPr>
          <a:xfrm>
            <a:off x="1786759" y="3473003"/>
            <a:ext cx="3846786" cy="249501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54AAED3-8F1A-4B4F-8EFB-1EE7475BA585}"/>
              </a:ext>
            </a:extLst>
          </p:cNvPr>
          <p:cNvSpPr txBox="1"/>
          <p:nvPr/>
        </p:nvSpPr>
        <p:spPr>
          <a:xfrm>
            <a:off x="2981179" y="4920985"/>
            <a:ext cx="1581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Review Embedding</a:t>
            </a:r>
            <a:endParaRPr lang="ko-KR" altLang="en-US" sz="16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845A9B1-20BE-45B2-9FE0-97B5F11DA2B5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3778944" y="4288138"/>
            <a:ext cx="0" cy="662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415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Industrial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Cases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Industrial Cases of Sentiment/Emotion for </a:t>
            </a: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Personalized Recommendation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Netflix 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to improve CX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enable businesses to obtain customer feedback.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YouTube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Report : Sentiment(5-levels), Emotion(part level)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365A22-21D6-4FB8-84C2-CB2B142BC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65" b="15833"/>
          <a:stretch/>
        </p:blipFill>
        <p:spPr>
          <a:xfrm>
            <a:off x="4108356" y="5305927"/>
            <a:ext cx="3975287" cy="11588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1CA238-7F99-4F19-A858-D4EA86498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371" r="1984" b="5827"/>
          <a:stretch/>
        </p:blipFill>
        <p:spPr>
          <a:xfrm>
            <a:off x="8739554" y="4707254"/>
            <a:ext cx="3325682" cy="1761066"/>
          </a:xfrm>
          <a:prstGeom prst="rect">
            <a:avLst/>
          </a:prstGeom>
        </p:spPr>
      </p:pic>
      <p:pic>
        <p:nvPicPr>
          <p:cNvPr id="2050" name="Picture 2" descr="유튜브(YouTube) 로고 AI 파일(일러스트레이터)">
            <a:extLst>
              <a:ext uri="{FF2B5EF4-FFF2-40B4-BE49-F238E27FC236}">
                <a16:creationId xmlns:a16="http://schemas.microsoft.com/office/drawing/2014/main" id="{F5C9C58D-C4F9-4757-A5B1-888900FC9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25883" r="2277" b="25864"/>
          <a:stretch/>
        </p:blipFill>
        <p:spPr bwMode="auto">
          <a:xfrm>
            <a:off x="1465514" y="5710786"/>
            <a:ext cx="1986931" cy="7428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257E0B-9E2E-465C-B0C2-C1EB127AE66A}"/>
              </a:ext>
            </a:extLst>
          </p:cNvPr>
          <p:cNvSpPr txBox="1"/>
          <p:nvPr/>
        </p:nvSpPr>
        <p:spPr>
          <a:xfrm>
            <a:off x="5130800" y="6464746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&lt;Sentiment&gt;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CAD09-703F-44BC-9DDA-7F7C2521C1D9}"/>
              </a:ext>
            </a:extLst>
          </p:cNvPr>
          <p:cNvSpPr txBox="1"/>
          <p:nvPr/>
        </p:nvSpPr>
        <p:spPr>
          <a:xfrm>
            <a:off x="9437195" y="6453607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&lt;Emotion&gt;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2" name="Picture 4" descr="넷플릭스(NETFLIX) 로고 AI 파일(일러스트레이터)">
            <a:extLst>
              <a:ext uri="{FF2B5EF4-FFF2-40B4-BE49-F238E27FC236}">
                <a16:creationId xmlns:a16="http://schemas.microsoft.com/office/drawing/2014/main" id="{997B3D36-6FF2-42D3-A7E7-815EF39D6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2" b="23875"/>
          <a:stretch/>
        </p:blipFill>
        <p:spPr bwMode="auto">
          <a:xfrm>
            <a:off x="7061200" y="3255197"/>
            <a:ext cx="1560669" cy="5834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30FB88-36E3-4556-B42E-240FCD3F0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318" y="2558017"/>
            <a:ext cx="3132918" cy="12806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63D0DB-4FFA-4E58-ADD3-65005639D19F}"/>
              </a:ext>
            </a:extLst>
          </p:cNvPr>
          <p:cNvSpPr txBox="1"/>
          <p:nvPr/>
        </p:nvSpPr>
        <p:spPr>
          <a:xfrm>
            <a:off x="9184756" y="3848832"/>
            <a:ext cx="262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&lt;Technical report&gt;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601911-9256-4A38-BDD6-E5CE7B11B5F2}"/>
              </a:ext>
            </a:extLst>
          </p:cNvPr>
          <p:cNvSpPr/>
          <p:nvPr/>
        </p:nvSpPr>
        <p:spPr>
          <a:xfrm>
            <a:off x="9098279" y="5230707"/>
            <a:ext cx="1046481" cy="209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915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Definition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positive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and negative feelings into 5-levels. (Type: ordinal)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psychological feelings into 6-levels. (Type: categorical)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3D2AEE4-8C49-4727-AF7E-E0ACB3E392F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1999" y="2051999"/>
          <a:ext cx="8128000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2F450AF-66E1-4289-8592-DC7161FD7A1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1999" y="4153425"/>
          <a:ext cx="8128002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333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Research Question(RQ)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4F0084-ADB8-4ED9-A836-7C84652BA5B2}"/>
              </a:ext>
            </a:extLst>
          </p:cNvPr>
          <p:cNvSpPr/>
          <p:nvPr/>
        </p:nvSpPr>
        <p:spPr>
          <a:xfrm>
            <a:off x="646852" y="1835718"/>
            <a:ext cx="10898298" cy="9960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RQ1) Is it possible to improve performance by embedding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an ordinal feature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and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         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 categorical feature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together in GCN?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A2FD97A-B9D2-47A0-AE17-4ED7F48D4374}"/>
              </a:ext>
            </a:extLst>
          </p:cNvPr>
          <p:cNvSpPr/>
          <p:nvPr/>
        </p:nvSpPr>
        <p:spPr>
          <a:xfrm>
            <a:off x="646851" y="3679816"/>
            <a:ext cx="10898298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RQ2) Which model performs the best rating prediction 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 </a:t>
            </a:r>
            <a:r>
              <a:rPr lang="en-US" altLang="ko-KR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algorithms such as CF, MF, and GNN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?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2A10B79-39C4-4264-AB4F-BAFF084320A8}"/>
              </a:ext>
            </a:extLst>
          </p:cNvPr>
          <p:cNvSpPr/>
          <p:nvPr/>
        </p:nvSpPr>
        <p:spPr>
          <a:xfrm>
            <a:off x="646851" y="5179138"/>
            <a:ext cx="10898297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RQ3) Which</a:t>
            </a:r>
            <a:r>
              <a:rPr lang="en-US" altLang="ko-KR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framework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performs 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the best rating prediction in graph-model?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943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020497" y="2921168"/>
            <a:ext cx="6152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5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 + RecSys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How to improve the accuracy of recommendation systems: Combining ratings and </a:t>
            </a:r>
            <a:r>
              <a:rPr lang="en-US" altLang="ko-KR" sz="165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texts sentiment scores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  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(JIIS 2019)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0F178-24ED-4AB7-928F-AC95D24D1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2" t="53" r="4312" b="10465"/>
          <a:stretch/>
        </p:blipFill>
        <p:spPr>
          <a:xfrm>
            <a:off x="8133695" y="2789178"/>
            <a:ext cx="3651545" cy="34316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D58245-5860-4418-B4C1-DC73A7436B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" t="16515" r="49905"/>
          <a:stretch/>
        </p:blipFill>
        <p:spPr>
          <a:xfrm>
            <a:off x="4990121" y="2792048"/>
            <a:ext cx="2979852" cy="13040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8133695" y="6289238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5FA52-9BD9-4F87-A2F7-E68CABC7C09F}"/>
              </a:ext>
            </a:extLst>
          </p:cNvPr>
          <p:cNvSpPr txBox="1"/>
          <p:nvPr/>
        </p:nvSpPr>
        <p:spPr>
          <a:xfrm>
            <a:off x="5554666" y="4164510"/>
            <a:ext cx="185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&lt;Original ratings&gt;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425BA-6905-46AC-BBCF-3F66480AFCA4}"/>
              </a:ext>
            </a:extLst>
          </p:cNvPr>
          <p:cNvSpPr txBox="1"/>
          <p:nvPr/>
        </p:nvSpPr>
        <p:spPr>
          <a:xfrm>
            <a:off x="5549116" y="6289238"/>
            <a:ext cx="185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&lt;New ratings&gt;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F412C8-AC93-490F-9550-14361D0139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74" t="16515"/>
          <a:stretch/>
        </p:blipFill>
        <p:spPr>
          <a:xfrm>
            <a:off x="5001220" y="4915554"/>
            <a:ext cx="2968753" cy="13040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95BFB0-5631-477A-AE8F-0F3B31E29008}"/>
              </a:ext>
            </a:extLst>
          </p:cNvPr>
          <p:cNvSpPr txBox="1"/>
          <p:nvPr/>
        </p:nvSpPr>
        <p:spPr>
          <a:xfrm>
            <a:off x="355013" y="3255673"/>
            <a:ext cx="4460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 the review is quantified,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elaborate recommendations are possible.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Various analysis methods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that were only possible with structured data are possible.</a:t>
            </a:r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AC8243-B25A-4338-B229-1998807EFECA}"/>
              </a:ext>
            </a:extLst>
          </p:cNvPr>
          <p:cNvSpPr/>
          <p:nvPr/>
        </p:nvSpPr>
        <p:spPr>
          <a:xfrm>
            <a:off x="8613648" y="5212080"/>
            <a:ext cx="1261872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66CEA-978F-4B06-A656-D93D97924F29}"/>
              </a:ext>
            </a:extLst>
          </p:cNvPr>
          <p:cNvSpPr txBox="1"/>
          <p:nvPr/>
        </p:nvSpPr>
        <p:spPr>
          <a:xfrm>
            <a:off x="578242" y="2789178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(Summary)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06B1CD6B-923F-4267-AEA6-57FDF5702C99}"/>
              </a:ext>
            </a:extLst>
          </p:cNvPr>
          <p:cNvSpPr/>
          <p:nvPr/>
        </p:nvSpPr>
        <p:spPr>
          <a:xfrm>
            <a:off x="6323120" y="4539380"/>
            <a:ext cx="324952" cy="2362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96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mpty_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51740</TotalTime>
  <Words>2772</Words>
  <Application>Microsoft Office PowerPoint</Application>
  <PresentationFormat>와이드스크린</PresentationFormat>
  <Paragraphs>880</Paragraphs>
  <Slides>43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43</vt:i4>
      </vt:variant>
    </vt:vector>
  </HeadingPairs>
  <TitlesOfParts>
    <vt:vector size="54" baseType="lpstr">
      <vt:lpstr>바탕</vt:lpstr>
      <vt:lpstr>굴림</vt:lpstr>
      <vt:lpstr>Times New Roman</vt:lpstr>
      <vt:lpstr>Arial</vt:lpstr>
      <vt:lpstr>나눔스퀘어 Bold</vt:lpstr>
      <vt:lpstr>나눔스퀘어 ExtraBold</vt:lpstr>
      <vt:lpstr>맑은 고딕</vt:lpstr>
      <vt:lpstr>나눔스퀘어</vt:lpstr>
      <vt:lpstr>Cambria Math</vt:lpstr>
      <vt:lpstr>Office 테마</vt:lpstr>
      <vt:lpstr>Empty_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LeeCheonsol</cp:lastModifiedBy>
  <cp:revision>1434</cp:revision>
  <dcterms:created xsi:type="dcterms:W3CDTF">2018-08-30T11:36:00Z</dcterms:created>
  <dcterms:modified xsi:type="dcterms:W3CDTF">2021-11-20T14:39:38Z</dcterms:modified>
</cp:coreProperties>
</file>